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71" r:id="rId3"/>
    <p:sldId id="277" r:id="rId4"/>
    <p:sldId id="278" r:id="rId5"/>
    <p:sldId id="272" r:id="rId6"/>
    <p:sldId id="273" r:id="rId7"/>
    <p:sldId id="279" r:id="rId8"/>
    <p:sldId id="280" r:id="rId9"/>
    <p:sldId id="281" r:id="rId10"/>
    <p:sldId id="274" r:id="rId11"/>
    <p:sldId id="275" r:id="rId12"/>
    <p:sldId id="27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3" userDrawn="1">
          <p15:clr>
            <a:srgbClr val="A4A3A4"/>
          </p15:clr>
        </p15:guide>
        <p15:guide id="2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80B"/>
    <a:srgbClr val="FD9641"/>
    <a:srgbClr val="003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5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54" y="138"/>
      </p:cViewPr>
      <p:guideLst>
        <p:guide orient="horz" pos="3453"/>
        <p:guide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F10E7-4B3A-4174-863E-40A2FC9C92A3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6C7E6EE-6C45-4302-8004-0AB06911681B}">
      <dgm:prSet phldrT="[Text]"/>
      <dgm:spPr/>
      <dgm:t>
        <a:bodyPr/>
        <a:lstStyle/>
        <a:p>
          <a:r>
            <a:rPr lang="pl-PL" dirty="0"/>
            <a:t>Przygotowanie</a:t>
          </a:r>
        </a:p>
      </dgm:t>
    </dgm:pt>
    <dgm:pt modelId="{88235516-B77B-4E15-B668-E9B4B3C6FE4B}" type="parTrans" cxnId="{A8AC7CCE-9B78-4DB2-9FAA-955BB42D5AF8}">
      <dgm:prSet/>
      <dgm:spPr/>
      <dgm:t>
        <a:bodyPr/>
        <a:lstStyle/>
        <a:p>
          <a:endParaRPr lang="pl-PL"/>
        </a:p>
      </dgm:t>
    </dgm:pt>
    <dgm:pt modelId="{C4B41FE6-F14C-412F-9BBA-D34C55CF621D}" type="sibTrans" cxnId="{A8AC7CCE-9B78-4DB2-9FAA-955BB42D5AF8}">
      <dgm:prSet/>
      <dgm:spPr/>
      <dgm:t>
        <a:bodyPr/>
        <a:lstStyle/>
        <a:p>
          <a:endParaRPr lang="pl-PL"/>
        </a:p>
      </dgm:t>
    </dgm:pt>
    <dgm:pt modelId="{EDB4D796-BBB5-492E-8EFA-2CB475341E53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uchwała delimitacyjna (prawo pierwokupu, zakaz wydawania decyzji o warunkach zabudowy, podwyższenie podatku od nieruchomości)</a:t>
          </a:r>
        </a:p>
      </dgm:t>
    </dgm:pt>
    <dgm:pt modelId="{3143488A-3151-429F-9E7F-1811D9B3F290}" type="parTrans" cxnId="{A085750D-AA72-4DCE-AB1A-A744A7DA70C3}">
      <dgm:prSet/>
      <dgm:spPr/>
      <dgm:t>
        <a:bodyPr/>
        <a:lstStyle/>
        <a:p>
          <a:endParaRPr lang="pl-PL"/>
        </a:p>
      </dgm:t>
    </dgm:pt>
    <dgm:pt modelId="{E7778A76-09D0-4EE8-B28C-63D3E9429AD8}" type="sibTrans" cxnId="{A085750D-AA72-4DCE-AB1A-A744A7DA70C3}">
      <dgm:prSet/>
      <dgm:spPr/>
      <dgm:t>
        <a:bodyPr/>
        <a:lstStyle/>
        <a:p>
          <a:endParaRPr lang="pl-PL"/>
        </a:p>
      </dgm:t>
    </dgm:pt>
    <dgm:pt modelId="{95821456-AD38-421A-A6C3-1D23C3F35B22}">
      <dgm:prSet phldrT="[Text]"/>
      <dgm:spPr/>
      <dgm:t>
        <a:bodyPr/>
        <a:lstStyle/>
        <a:p>
          <a:r>
            <a:rPr lang="pl-PL" dirty="0"/>
            <a:t>Koordynowanie</a:t>
          </a:r>
        </a:p>
      </dgm:t>
    </dgm:pt>
    <dgm:pt modelId="{D130726F-1841-4BDE-AF30-079DE6D773EE}" type="parTrans" cxnId="{BDBC5CFD-8785-4AF0-922F-A3B8A7743135}">
      <dgm:prSet/>
      <dgm:spPr/>
      <dgm:t>
        <a:bodyPr/>
        <a:lstStyle/>
        <a:p>
          <a:endParaRPr lang="pl-PL"/>
        </a:p>
      </dgm:t>
    </dgm:pt>
    <dgm:pt modelId="{D1F9DE81-5FB2-49F2-8F29-37A132642C39}" type="sibTrans" cxnId="{BDBC5CFD-8785-4AF0-922F-A3B8A7743135}">
      <dgm:prSet/>
      <dgm:spPr/>
      <dgm:t>
        <a:bodyPr/>
        <a:lstStyle/>
        <a:p>
          <a:endParaRPr lang="pl-PL"/>
        </a:p>
      </dgm:t>
    </dgm:pt>
    <dgm:pt modelId="{7CA00EAC-39F1-4721-BEF7-31BDBE58EB7C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GPR jako umowa społeczna</a:t>
          </a:r>
        </a:p>
      </dgm:t>
    </dgm:pt>
    <dgm:pt modelId="{0276F9D1-EF4F-4CEA-8769-9250BCAEFE65}" type="parTrans" cxnId="{CD615EB6-BE7D-4D85-AE87-C0100BE70CFB}">
      <dgm:prSet/>
      <dgm:spPr/>
      <dgm:t>
        <a:bodyPr/>
        <a:lstStyle/>
        <a:p>
          <a:endParaRPr lang="pl-PL"/>
        </a:p>
      </dgm:t>
    </dgm:pt>
    <dgm:pt modelId="{1F5C48AF-BF55-4E57-A6E1-31915DE84758}" type="sibTrans" cxnId="{CD615EB6-BE7D-4D85-AE87-C0100BE70CFB}">
      <dgm:prSet/>
      <dgm:spPr/>
      <dgm:t>
        <a:bodyPr/>
        <a:lstStyle/>
        <a:p>
          <a:endParaRPr lang="pl-PL"/>
        </a:p>
      </dgm:t>
    </dgm:pt>
    <dgm:pt modelId="{25F7F3C7-9AE5-4827-8430-A92AF210F8C8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GPR (bonifikata)</a:t>
          </a:r>
        </a:p>
      </dgm:t>
    </dgm:pt>
    <dgm:pt modelId="{E6E9755A-75FD-4F46-A233-1A312FD27681}" type="parTrans" cxnId="{8FF65B1B-5B00-47BA-AB61-48EB19C5A2CF}">
      <dgm:prSet/>
      <dgm:spPr/>
      <dgm:t>
        <a:bodyPr/>
        <a:lstStyle/>
        <a:p>
          <a:endParaRPr lang="pl-PL"/>
        </a:p>
      </dgm:t>
    </dgm:pt>
    <dgm:pt modelId="{1CA0790F-8C2A-449D-9F25-872D2881777B}" type="sibTrans" cxnId="{8FF65B1B-5B00-47BA-AB61-48EB19C5A2CF}">
      <dgm:prSet/>
      <dgm:spPr/>
      <dgm:t>
        <a:bodyPr/>
        <a:lstStyle/>
        <a:p>
          <a:endParaRPr lang="pl-PL"/>
        </a:p>
      </dgm:t>
    </dgm:pt>
    <dgm:pt modelId="{73EDCFA8-6332-4809-A97E-E9001E05B44D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SSR (dotacje, społeczne budownictwo czynszowe - SBC, przeprowadzki)</a:t>
          </a:r>
        </a:p>
      </dgm:t>
    </dgm:pt>
    <dgm:pt modelId="{D49273FC-1B40-4D2B-A853-ECB5839B9FE4}" type="parTrans" cxnId="{6A81B131-F9EC-40A4-AAF4-EBF4F8C18540}">
      <dgm:prSet/>
      <dgm:spPr/>
      <dgm:t>
        <a:bodyPr/>
        <a:lstStyle/>
        <a:p>
          <a:endParaRPr lang="pl-PL"/>
        </a:p>
      </dgm:t>
    </dgm:pt>
    <dgm:pt modelId="{A9F0D8A0-3F77-4652-B883-3E43342EA49F}" type="sibTrans" cxnId="{6A81B131-F9EC-40A4-AAF4-EBF4F8C18540}">
      <dgm:prSet/>
      <dgm:spPr/>
      <dgm:t>
        <a:bodyPr/>
        <a:lstStyle/>
        <a:p>
          <a:endParaRPr lang="pl-PL"/>
        </a:p>
      </dgm:t>
    </dgm:pt>
    <dgm:pt modelId="{243E44AC-2F24-401A-B02F-147329006213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MPR (wytyczne projektowe, ograniczenie niepożądanej działalności handlowej lub usługowej)</a:t>
          </a:r>
        </a:p>
      </dgm:t>
    </dgm:pt>
    <dgm:pt modelId="{126E60F3-B408-4799-853D-4D240916857F}" type="parTrans" cxnId="{2015F0F8-9417-4751-AF84-C93FE0F5F65F}">
      <dgm:prSet/>
      <dgm:spPr/>
      <dgm:t>
        <a:bodyPr/>
        <a:lstStyle/>
        <a:p>
          <a:endParaRPr lang="pl-PL"/>
        </a:p>
      </dgm:t>
    </dgm:pt>
    <dgm:pt modelId="{41558C7C-2613-42CE-870C-D0116EB8EFE4}" type="sibTrans" cxnId="{2015F0F8-9417-4751-AF84-C93FE0F5F65F}">
      <dgm:prSet/>
      <dgm:spPr/>
      <dgm:t>
        <a:bodyPr/>
        <a:lstStyle/>
        <a:p>
          <a:endParaRPr lang="pl-PL"/>
        </a:p>
      </dgm:t>
    </dgm:pt>
    <dgm:pt modelId="{4ADD091D-97F1-43F5-8FD7-C7892F18A348}">
      <dgm:prSet phldrT="[Text]" custT="1"/>
      <dgm:spPr/>
      <dgm:t>
        <a:bodyPr/>
        <a:lstStyle/>
        <a:p>
          <a:endParaRPr lang="pl-PL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95E66F-5134-4384-A254-E4D808A41199}" type="parTrans" cxnId="{8FD4AB80-025A-4464-BAB2-1ED1EB37FA89}">
      <dgm:prSet/>
      <dgm:spPr/>
      <dgm:t>
        <a:bodyPr/>
        <a:lstStyle/>
        <a:p>
          <a:endParaRPr lang="pl-PL"/>
        </a:p>
      </dgm:t>
    </dgm:pt>
    <dgm:pt modelId="{46461B99-B161-4243-B64B-00DAAACF3FE8}" type="sibTrans" cxnId="{8FD4AB80-025A-4464-BAB2-1ED1EB37FA89}">
      <dgm:prSet/>
      <dgm:spPr/>
      <dgm:t>
        <a:bodyPr/>
        <a:lstStyle/>
        <a:p>
          <a:endParaRPr lang="pl-PL"/>
        </a:p>
      </dgm:t>
    </dgm:pt>
    <dgm:pt modelId="{2F5A74B3-B416-4494-A349-09AD10C0011D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SSR (przeprowadzki, ułatwienia w remontach wspólnot mieszkaniowych z większościowym udziałem gminy),</a:t>
          </a:r>
        </a:p>
      </dgm:t>
    </dgm:pt>
    <dgm:pt modelId="{780D2310-6810-4F8D-B4F9-8D66FE8FD4EF}" type="parTrans" cxnId="{5001FCC4-F0F2-442B-9E3D-3958B62CAAF7}">
      <dgm:prSet/>
      <dgm:spPr/>
      <dgm:t>
        <a:bodyPr/>
        <a:lstStyle/>
        <a:p>
          <a:endParaRPr lang="pl-PL"/>
        </a:p>
      </dgm:t>
    </dgm:pt>
    <dgm:pt modelId="{5186F358-3E81-4342-9ECF-2600A3203380}" type="sibTrans" cxnId="{5001FCC4-F0F2-442B-9E3D-3958B62CAAF7}">
      <dgm:prSet/>
      <dgm:spPr/>
      <dgm:t>
        <a:bodyPr/>
        <a:lstStyle/>
        <a:p>
          <a:endParaRPr lang="pl-PL"/>
        </a:p>
      </dgm:t>
    </dgm:pt>
    <dgm:pt modelId="{BB907F73-CE2F-47D3-AD8A-65C3907BDBD0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MPR (nowa organizacja ruchu, umowa urbanistyczna)</a:t>
          </a:r>
        </a:p>
      </dgm:t>
    </dgm:pt>
    <dgm:pt modelId="{5C565A9E-E586-49D8-AE6D-DA0FDD4D35B9}" type="parTrans" cxnId="{08C9CEC6-E06E-4837-A046-79E748685608}">
      <dgm:prSet/>
      <dgm:spPr/>
      <dgm:t>
        <a:bodyPr/>
        <a:lstStyle/>
        <a:p>
          <a:endParaRPr lang="pl-PL"/>
        </a:p>
      </dgm:t>
    </dgm:pt>
    <dgm:pt modelId="{52190C2A-9222-4973-9FFF-D2A64F27B085}" type="sibTrans" cxnId="{08C9CEC6-E06E-4837-A046-79E748685608}">
      <dgm:prSet/>
      <dgm:spPr/>
      <dgm:t>
        <a:bodyPr/>
        <a:lstStyle/>
        <a:p>
          <a:endParaRPr lang="pl-PL"/>
        </a:p>
      </dgm:t>
    </dgm:pt>
    <dgm:pt modelId="{E85958D9-2724-4131-9E88-FE996ED8EFE5}" type="pres">
      <dgm:prSet presAssocID="{560F10E7-4B3A-4174-863E-40A2FC9C92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380A9BE-8955-4E2A-A9E7-36CDD737FE10}" type="pres">
      <dgm:prSet presAssocID="{96C7E6EE-6C45-4302-8004-0AB06911681B}" presName="composite" presStyleCnt="0"/>
      <dgm:spPr/>
    </dgm:pt>
    <dgm:pt modelId="{78F3DCF5-2E5A-4187-8AC5-059A58BC6D35}" type="pres">
      <dgm:prSet presAssocID="{96C7E6EE-6C45-4302-8004-0AB06911681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D53A22-B563-4B33-A09A-2F769DF416AB}" type="pres">
      <dgm:prSet presAssocID="{96C7E6EE-6C45-4302-8004-0AB06911681B}" presName="descendantText" presStyleLbl="alignAcc1" presStyleIdx="0" presStyleCnt="2" custScaleY="1254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99E518-21CF-4FD6-901E-0B6D1870C9D9}" type="pres">
      <dgm:prSet presAssocID="{C4B41FE6-F14C-412F-9BBA-D34C55CF621D}" presName="sp" presStyleCnt="0"/>
      <dgm:spPr/>
    </dgm:pt>
    <dgm:pt modelId="{E7AE729B-8594-468A-9424-D84E4F6E2507}" type="pres">
      <dgm:prSet presAssocID="{95821456-AD38-421A-A6C3-1D23C3F35B22}" presName="composite" presStyleCnt="0"/>
      <dgm:spPr/>
    </dgm:pt>
    <dgm:pt modelId="{039903CD-6A08-4183-8319-A8E1A6BEC8F1}" type="pres">
      <dgm:prSet presAssocID="{95821456-AD38-421A-A6C3-1D23C3F35B2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FC665B-AB32-4445-8169-FC1CE5866A1E}" type="pres">
      <dgm:prSet presAssocID="{95821456-AD38-421A-A6C3-1D23C3F35B2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001FCC4-F0F2-442B-9E3D-3958B62CAAF7}" srcId="{95821456-AD38-421A-A6C3-1D23C3F35B22}" destId="{2F5A74B3-B416-4494-A349-09AD10C0011D}" srcOrd="1" destOrd="0" parTransId="{780D2310-6810-4F8D-B4F9-8D66FE8FD4EF}" sibTransId="{5186F358-3E81-4342-9ECF-2600A3203380}"/>
    <dgm:cxn modelId="{8FD4AB80-025A-4464-BAB2-1ED1EB37FA89}" srcId="{95821456-AD38-421A-A6C3-1D23C3F35B22}" destId="{4ADD091D-97F1-43F5-8FD7-C7892F18A348}" srcOrd="3" destOrd="0" parTransId="{C895E66F-5134-4384-A254-E4D808A41199}" sibTransId="{46461B99-B161-4243-B64B-00DAAACF3FE8}"/>
    <dgm:cxn modelId="{6A81B131-F9EC-40A4-AAF4-EBF4F8C18540}" srcId="{96C7E6EE-6C45-4302-8004-0AB06911681B}" destId="{73EDCFA8-6332-4809-A97E-E9001E05B44D}" srcOrd="2" destOrd="0" parTransId="{D49273FC-1B40-4D2B-A853-ECB5839B9FE4}" sibTransId="{A9F0D8A0-3F77-4652-B883-3E43342EA49F}"/>
    <dgm:cxn modelId="{08C9CEC6-E06E-4837-A046-79E748685608}" srcId="{95821456-AD38-421A-A6C3-1D23C3F35B22}" destId="{BB907F73-CE2F-47D3-AD8A-65C3907BDBD0}" srcOrd="2" destOrd="0" parTransId="{5C565A9E-E586-49D8-AE6D-DA0FDD4D35B9}" sibTransId="{52190C2A-9222-4973-9FFF-D2A64F27B085}"/>
    <dgm:cxn modelId="{7F7E6D8D-C3C2-47E6-9778-26A7880F9846}" type="presOf" srcId="{96C7E6EE-6C45-4302-8004-0AB06911681B}" destId="{78F3DCF5-2E5A-4187-8AC5-059A58BC6D35}" srcOrd="0" destOrd="0" presId="urn:microsoft.com/office/officeart/2005/8/layout/chevron2"/>
    <dgm:cxn modelId="{ECE83FCA-CA1D-4E61-8E5E-45F133C325BA}" type="presOf" srcId="{EDB4D796-BBB5-492E-8EFA-2CB475341E53}" destId="{2CD53A22-B563-4B33-A09A-2F769DF416AB}" srcOrd="0" destOrd="0" presId="urn:microsoft.com/office/officeart/2005/8/layout/chevron2"/>
    <dgm:cxn modelId="{A085750D-AA72-4DCE-AB1A-A744A7DA70C3}" srcId="{96C7E6EE-6C45-4302-8004-0AB06911681B}" destId="{EDB4D796-BBB5-492E-8EFA-2CB475341E53}" srcOrd="0" destOrd="0" parTransId="{3143488A-3151-429F-9E7F-1811D9B3F290}" sibTransId="{E7778A76-09D0-4EE8-B28C-63D3E9429AD8}"/>
    <dgm:cxn modelId="{B75FB606-DC2E-491E-ABE4-942B89BDF16B}" type="presOf" srcId="{7CA00EAC-39F1-4721-BEF7-31BDBE58EB7C}" destId="{ADFC665B-AB32-4445-8169-FC1CE5866A1E}" srcOrd="0" destOrd="0" presId="urn:microsoft.com/office/officeart/2005/8/layout/chevron2"/>
    <dgm:cxn modelId="{2015F0F8-9417-4751-AF84-C93FE0F5F65F}" srcId="{96C7E6EE-6C45-4302-8004-0AB06911681B}" destId="{243E44AC-2F24-401A-B02F-147329006213}" srcOrd="3" destOrd="0" parTransId="{126E60F3-B408-4799-853D-4D240916857F}" sibTransId="{41558C7C-2613-42CE-870C-D0116EB8EFE4}"/>
    <dgm:cxn modelId="{E952115C-04B2-4467-9FD0-0E42D948AE19}" type="presOf" srcId="{560F10E7-4B3A-4174-863E-40A2FC9C92A3}" destId="{E85958D9-2724-4131-9E88-FE996ED8EFE5}" srcOrd="0" destOrd="0" presId="urn:microsoft.com/office/officeart/2005/8/layout/chevron2"/>
    <dgm:cxn modelId="{60F3AAA4-9197-45F9-BB04-D935671B43B6}" type="presOf" srcId="{BB907F73-CE2F-47D3-AD8A-65C3907BDBD0}" destId="{ADFC665B-AB32-4445-8169-FC1CE5866A1E}" srcOrd="0" destOrd="2" presId="urn:microsoft.com/office/officeart/2005/8/layout/chevron2"/>
    <dgm:cxn modelId="{8FF65B1B-5B00-47BA-AB61-48EB19C5A2CF}" srcId="{96C7E6EE-6C45-4302-8004-0AB06911681B}" destId="{25F7F3C7-9AE5-4827-8430-A92AF210F8C8}" srcOrd="1" destOrd="0" parTransId="{E6E9755A-75FD-4F46-A233-1A312FD27681}" sibTransId="{1CA0790F-8C2A-449D-9F25-872D2881777B}"/>
    <dgm:cxn modelId="{499CA20D-D144-48EB-8AD1-BD97224EAA69}" type="presOf" srcId="{95821456-AD38-421A-A6C3-1D23C3F35B22}" destId="{039903CD-6A08-4183-8319-A8E1A6BEC8F1}" srcOrd="0" destOrd="0" presId="urn:microsoft.com/office/officeart/2005/8/layout/chevron2"/>
    <dgm:cxn modelId="{AAA8BCC0-FE25-402A-8ED3-D30579B1ABB1}" type="presOf" srcId="{4ADD091D-97F1-43F5-8FD7-C7892F18A348}" destId="{ADFC665B-AB32-4445-8169-FC1CE5866A1E}" srcOrd="0" destOrd="3" presId="urn:microsoft.com/office/officeart/2005/8/layout/chevron2"/>
    <dgm:cxn modelId="{CD615EB6-BE7D-4D85-AE87-C0100BE70CFB}" srcId="{95821456-AD38-421A-A6C3-1D23C3F35B22}" destId="{7CA00EAC-39F1-4721-BEF7-31BDBE58EB7C}" srcOrd="0" destOrd="0" parTransId="{0276F9D1-EF4F-4CEA-8769-9250BCAEFE65}" sibTransId="{1F5C48AF-BF55-4E57-A6E1-31915DE84758}"/>
    <dgm:cxn modelId="{08D661FB-6234-4F09-9F02-DB15B521FE4B}" type="presOf" srcId="{243E44AC-2F24-401A-B02F-147329006213}" destId="{2CD53A22-B563-4B33-A09A-2F769DF416AB}" srcOrd="0" destOrd="3" presId="urn:microsoft.com/office/officeart/2005/8/layout/chevron2"/>
    <dgm:cxn modelId="{F43907DE-7CA1-4A39-A6C1-2B76B0A34509}" type="presOf" srcId="{2F5A74B3-B416-4494-A349-09AD10C0011D}" destId="{ADFC665B-AB32-4445-8169-FC1CE5866A1E}" srcOrd="0" destOrd="1" presId="urn:microsoft.com/office/officeart/2005/8/layout/chevron2"/>
    <dgm:cxn modelId="{A8AC7CCE-9B78-4DB2-9FAA-955BB42D5AF8}" srcId="{560F10E7-4B3A-4174-863E-40A2FC9C92A3}" destId="{96C7E6EE-6C45-4302-8004-0AB06911681B}" srcOrd="0" destOrd="0" parTransId="{88235516-B77B-4E15-B668-E9B4B3C6FE4B}" sibTransId="{C4B41FE6-F14C-412F-9BBA-D34C55CF621D}"/>
    <dgm:cxn modelId="{C3A704CC-F3F0-4899-8B93-FB526F2E4949}" type="presOf" srcId="{73EDCFA8-6332-4809-A97E-E9001E05B44D}" destId="{2CD53A22-B563-4B33-A09A-2F769DF416AB}" srcOrd="0" destOrd="2" presId="urn:microsoft.com/office/officeart/2005/8/layout/chevron2"/>
    <dgm:cxn modelId="{834C16DD-F147-4F60-BFCD-96DFB6DADB1F}" type="presOf" srcId="{25F7F3C7-9AE5-4827-8430-A92AF210F8C8}" destId="{2CD53A22-B563-4B33-A09A-2F769DF416AB}" srcOrd="0" destOrd="1" presId="urn:microsoft.com/office/officeart/2005/8/layout/chevron2"/>
    <dgm:cxn modelId="{BDBC5CFD-8785-4AF0-922F-A3B8A7743135}" srcId="{560F10E7-4B3A-4174-863E-40A2FC9C92A3}" destId="{95821456-AD38-421A-A6C3-1D23C3F35B22}" srcOrd="1" destOrd="0" parTransId="{D130726F-1841-4BDE-AF30-079DE6D773EE}" sibTransId="{D1F9DE81-5FB2-49F2-8F29-37A132642C39}"/>
    <dgm:cxn modelId="{45049FBC-3275-4A37-BC79-7D6B8F667199}" type="presParOf" srcId="{E85958D9-2724-4131-9E88-FE996ED8EFE5}" destId="{4380A9BE-8955-4E2A-A9E7-36CDD737FE10}" srcOrd="0" destOrd="0" presId="urn:microsoft.com/office/officeart/2005/8/layout/chevron2"/>
    <dgm:cxn modelId="{3693C6F7-9562-4F11-826B-45F72556E273}" type="presParOf" srcId="{4380A9BE-8955-4E2A-A9E7-36CDD737FE10}" destId="{78F3DCF5-2E5A-4187-8AC5-059A58BC6D35}" srcOrd="0" destOrd="0" presId="urn:microsoft.com/office/officeart/2005/8/layout/chevron2"/>
    <dgm:cxn modelId="{44CEDD98-B5C4-4C69-BA9D-A2290F445E68}" type="presParOf" srcId="{4380A9BE-8955-4E2A-A9E7-36CDD737FE10}" destId="{2CD53A22-B563-4B33-A09A-2F769DF416AB}" srcOrd="1" destOrd="0" presId="urn:microsoft.com/office/officeart/2005/8/layout/chevron2"/>
    <dgm:cxn modelId="{B72E1310-46CF-4F2C-87C7-6278C999593A}" type="presParOf" srcId="{E85958D9-2724-4131-9E88-FE996ED8EFE5}" destId="{1699E518-21CF-4FD6-901E-0B6D1870C9D9}" srcOrd="1" destOrd="0" presId="urn:microsoft.com/office/officeart/2005/8/layout/chevron2"/>
    <dgm:cxn modelId="{C5C074DB-3BA4-4AB1-A2CE-3704E47DBD8A}" type="presParOf" srcId="{E85958D9-2724-4131-9E88-FE996ED8EFE5}" destId="{E7AE729B-8594-468A-9424-D84E4F6E2507}" srcOrd="2" destOrd="0" presId="urn:microsoft.com/office/officeart/2005/8/layout/chevron2"/>
    <dgm:cxn modelId="{34F51F24-02F1-4263-AB43-2CA8796A3C73}" type="presParOf" srcId="{E7AE729B-8594-468A-9424-D84E4F6E2507}" destId="{039903CD-6A08-4183-8319-A8E1A6BEC8F1}" srcOrd="0" destOrd="0" presId="urn:microsoft.com/office/officeart/2005/8/layout/chevron2"/>
    <dgm:cxn modelId="{4B2415C4-66FE-45DD-B1D7-4A2176C95806}" type="presParOf" srcId="{E7AE729B-8594-468A-9424-D84E4F6E2507}" destId="{ADFC665B-AB32-4445-8169-FC1CE5866A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0F10E7-4B3A-4174-863E-40A2FC9C92A3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96C7E6EE-6C45-4302-8004-0AB06911681B}">
      <dgm:prSet phldrT="[Text]"/>
      <dgm:spPr/>
      <dgm:t>
        <a:bodyPr/>
        <a:lstStyle/>
        <a:p>
          <a:r>
            <a:rPr lang="pl-PL" dirty="0"/>
            <a:t>Tworzenie warunków</a:t>
          </a:r>
        </a:p>
      </dgm:t>
    </dgm:pt>
    <dgm:pt modelId="{88235516-B77B-4E15-B668-E9B4B3C6FE4B}" type="parTrans" cxnId="{A8AC7CCE-9B78-4DB2-9FAA-955BB42D5AF8}">
      <dgm:prSet/>
      <dgm:spPr/>
      <dgm:t>
        <a:bodyPr/>
        <a:lstStyle/>
        <a:p>
          <a:endParaRPr lang="pl-PL"/>
        </a:p>
      </dgm:t>
    </dgm:pt>
    <dgm:pt modelId="{C4B41FE6-F14C-412F-9BBA-D34C55CF621D}" type="sibTrans" cxnId="{A8AC7CCE-9B78-4DB2-9FAA-955BB42D5AF8}">
      <dgm:prSet/>
      <dgm:spPr/>
      <dgm:t>
        <a:bodyPr/>
        <a:lstStyle/>
        <a:p>
          <a:endParaRPr lang="pl-PL"/>
        </a:p>
      </dgm:t>
    </dgm:pt>
    <dgm:pt modelId="{95821456-AD38-421A-A6C3-1D23C3F35B22}">
      <dgm:prSet phldrT="[Text]"/>
      <dgm:spPr/>
      <dgm:t>
        <a:bodyPr/>
        <a:lstStyle/>
        <a:p>
          <a:r>
            <a:rPr lang="pl-PL" dirty="0"/>
            <a:t>Prowadzenie</a:t>
          </a:r>
        </a:p>
      </dgm:t>
    </dgm:pt>
    <dgm:pt modelId="{D130726F-1841-4BDE-AF30-079DE6D773EE}" type="parTrans" cxnId="{BDBC5CFD-8785-4AF0-922F-A3B8A7743135}">
      <dgm:prSet/>
      <dgm:spPr/>
      <dgm:t>
        <a:bodyPr/>
        <a:lstStyle/>
        <a:p>
          <a:endParaRPr lang="pl-PL"/>
        </a:p>
      </dgm:t>
    </dgm:pt>
    <dgm:pt modelId="{D1F9DE81-5FB2-49F2-8F29-37A132642C39}" type="sibTrans" cxnId="{BDBC5CFD-8785-4AF0-922F-A3B8A7743135}">
      <dgm:prSet/>
      <dgm:spPr/>
      <dgm:t>
        <a:bodyPr/>
        <a:lstStyle/>
        <a:p>
          <a:endParaRPr lang="pl-PL"/>
        </a:p>
      </dgm:t>
    </dgm:pt>
    <dgm:pt modelId="{7CA00EAC-39F1-4721-BEF7-31BDBE58EB7C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uchwała delimitacyjna (prawo pierwokupu, wzrost podatku)</a:t>
          </a:r>
        </a:p>
      </dgm:t>
    </dgm:pt>
    <dgm:pt modelId="{0276F9D1-EF4F-4CEA-8769-9250BCAEFE65}" type="parTrans" cxnId="{CD615EB6-BE7D-4D85-AE87-C0100BE70CFB}">
      <dgm:prSet/>
      <dgm:spPr/>
      <dgm:t>
        <a:bodyPr/>
        <a:lstStyle/>
        <a:p>
          <a:endParaRPr lang="pl-PL"/>
        </a:p>
      </dgm:t>
    </dgm:pt>
    <dgm:pt modelId="{1F5C48AF-BF55-4E57-A6E1-31915DE84758}" type="sibTrans" cxnId="{CD615EB6-BE7D-4D85-AE87-C0100BE70CFB}">
      <dgm:prSet/>
      <dgm:spPr/>
      <dgm:t>
        <a:bodyPr/>
        <a:lstStyle/>
        <a:p>
          <a:endParaRPr lang="pl-PL"/>
        </a:p>
      </dgm:t>
    </dgm:pt>
    <dgm:pt modelId="{25F7F3C7-9AE5-4827-8430-A92AF210F8C8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GPR (bonifikata, nadrzędność wobec </a:t>
          </a:r>
          <a:r>
            <a:rPr lang="pl-PL" sz="1800" dirty="0" err="1">
              <a:latin typeface="Calibri" panose="020F0502020204030204" pitchFamily="34" charset="0"/>
              <a:cs typeface="Calibri" panose="020F0502020204030204" pitchFamily="34" charset="0"/>
            </a:rPr>
            <a:t>SUiKZP</a:t>
          </a:r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</dgm:t>
    </dgm:pt>
    <dgm:pt modelId="{E6E9755A-75FD-4F46-A233-1A312FD27681}" type="parTrans" cxnId="{8FF65B1B-5B00-47BA-AB61-48EB19C5A2CF}">
      <dgm:prSet/>
      <dgm:spPr/>
      <dgm:t>
        <a:bodyPr/>
        <a:lstStyle/>
        <a:p>
          <a:endParaRPr lang="pl-PL"/>
        </a:p>
      </dgm:t>
    </dgm:pt>
    <dgm:pt modelId="{1CA0790F-8C2A-449D-9F25-872D2881777B}" type="sibTrans" cxnId="{8FF65B1B-5B00-47BA-AB61-48EB19C5A2CF}">
      <dgm:prSet/>
      <dgm:spPr/>
      <dgm:t>
        <a:bodyPr/>
        <a:lstStyle/>
        <a:p>
          <a:endParaRPr lang="pl-PL"/>
        </a:p>
      </dgm:t>
    </dgm:pt>
    <dgm:pt modelId="{73EDCFA8-6332-4809-A97E-E9001E05B44D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SSR (dotacje, społeczne budownictwo czynszowe, specjalne zasady przetargowe)</a:t>
          </a:r>
        </a:p>
      </dgm:t>
    </dgm:pt>
    <dgm:pt modelId="{D49273FC-1B40-4D2B-A853-ECB5839B9FE4}" type="parTrans" cxnId="{6A81B131-F9EC-40A4-AAF4-EBF4F8C18540}">
      <dgm:prSet/>
      <dgm:spPr/>
      <dgm:t>
        <a:bodyPr/>
        <a:lstStyle/>
        <a:p>
          <a:endParaRPr lang="pl-PL"/>
        </a:p>
      </dgm:t>
    </dgm:pt>
    <dgm:pt modelId="{A9F0D8A0-3F77-4652-B883-3E43342EA49F}" type="sibTrans" cxnId="{6A81B131-F9EC-40A4-AAF4-EBF4F8C18540}">
      <dgm:prSet/>
      <dgm:spPr/>
      <dgm:t>
        <a:bodyPr/>
        <a:lstStyle/>
        <a:p>
          <a:endParaRPr lang="pl-PL"/>
        </a:p>
      </dgm:t>
    </dgm:pt>
    <dgm:pt modelId="{243E44AC-2F24-401A-B02F-147329006213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MPR (wytyczne projektowe, umowa urbanistyczna)</a:t>
          </a:r>
        </a:p>
      </dgm:t>
    </dgm:pt>
    <dgm:pt modelId="{126E60F3-B408-4799-853D-4D240916857F}" type="parTrans" cxnId="{2015F0F8-9417-4751-AF84-C93FE0F5F65F}">
      <dgm:prSet/>
      <dgm:spPr/>
      <dgm:t>
        <a:bodyPr/>
        <a:lstStyle/>
        <a:p>
          <a:endParaRPr lang="pl-PL"/>
        </a:p>
      </dgm:t>
    </dgm:pt>
    <dgm:pt modelId="{41558C7C-2613-42CE-870C-D0116EB8EFE4}" type="sibTrans" cxnId="{2015F0F8-9417-4751-AF84-C93FE0F5F65F}">
      <dgm:prSet/>
      <dgm:spPr/>
      <dgm:t>
        <a:bodyPr/>
        <a:lstStyle/>
        <a:p>
          <a:endParaRPr lang="pl-PL"/>
        </a:p>
      </dgm:t>
    </dgm:pt>
    <dgm:pt modelId="{69659DF8-92D7-4444-B278-40F677B3B06C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uchwała delimitacyjna (zakaz decyzji WZ)</a:t>
          </a:r>
        </a:p>
      </dgm:t>
    </dgm:pt>
    <dgm:pt modelId="{240BBC16-B1BB-4131-B605-17BDF0ADE571}" type="parTrans" cxnId="{740E1764-5DDD-460A-BA76-80DF5A4EB0B2}">
      <dgm:prSet/>
      <dgm:spPr/>
      <dgm:t>
        <a:bodyPr/>
        <a:lstStyle/>
        <a:p>
          <a:endParaRPr lang="pl-PL"/>
        </a:p>
      </dgm:t>
    </dgm:pt>
    <dgm:pt modelId="{EB0F1F6D-ECFA-4DA5-A5FC-89AE19CE2A02}" type="sibTrans" cxnId="{740E1764-5DDD-460A-BA76-80DF5A4EB0B2}">
      <dgm:prSet/>
      <dgm:spPr/>
      <dgm:t>
        <a:bodyPr/>
        <a:lstStyle/>
        <a:p>
          <a:endParaRPr lang="pl-PL"/>
        </a:p>
      </dgm:t>
    </dgm:pt>
    <dgm:pt modelId="{696EC2A1-E80A-447F-9BCC-2153BB36D37E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GPR (akt kierownictwa wewnętrznego)</a:t>
          </a:r>
        </a:p>
      </dgm:t>
    </dgm:pt>
    <dgm:pt modelId="{9DDDA262-6AD0-4637-B778-E816342BCB8F}" type="parTrans" cxnId="{12672047-012F-47C9-9EC4-FA2B375DAABC}">
      <dgm:prSet/>
      <dgm:spPr/>
      <dgm:t>
        <a:bodyPr/>
        <a:lstStyle/>
        <a:p>
          <a:endParaRPr lang="pl-PL"/>
        </a:p>
      </dgm:t>
    </dgm:pt>
    <dgm:pt modelId="{0F0C3B8A-6311-4EB0-8CA9-5F9658517CF1}" type="sibTrans" cxnId="{12672047-012F-47C9-9EC4-FA2B375DAABC}">
      <dgm:prSet/>
      <dgm:spPr/>
      <dgm:t>
        <a:bodyPr/>
        <a:lstStyle/>
        <a:p>
          <a:endParaRPr lang="pl-PL"/>
        </a:p>
      </dgm:t>
    </dgm:pt>
    <dgm:pt modelId="{63B4D848-23F8-4829-A6BF-175161B3AD13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SSR (prawo pierwokupu, cele publiczne (SBC, zieleń), wzmocnienie bezpieczeństwa ekonomicznego gminy, ułatwienia w ustalaniu stron, przeprowadzki, ułatwienia w remontach wspólnot, wzrost opłaty adiacenckiej) </a:t>
          </a:r>
        </a:p>
      </dgm:t>
    </dgm:pt>
    <dgm:pt modelId="{06E30C19-C38C-4ACF-92C4-731ADF62D510}" type="parTrans" cxnId="{D8B10908-9B77-426E-A714-731E6E151135}">
      <dgm:prSet/>
      <dgm:spPr/>
      <dgm:t>
        <a:bodyPr/>
        <a:lstStyle/>
        <a:p>
          <a:endParaRPr lang="pl-PL"/>
        </a:p>
      </dgm:t>
    </dgm:pt>
    <dgm:pt modelId="{E4DC7AB7-34B2-480C-A5ED-BDBF27BE1CF7}" type="sibTrans" cxnId="{D8B10908-9B77-426E-A714-731E6E151135}">
      <dgm:prSet/>
      <dgm:spPr/>
      <dgm:t>
        <a:bodyPr/>
        <a:lstStyle/>
        <a:p>
          <a:endParaRPr lang="pl-PL"/>
        </a:p>
      </dgm:t>
    </dgm:pt>
    <dgm:pt modelId="{14586764-FF67-468E-B80E-6242E44EB1F5}">
      <dgm:prSet phldrT="[Text]" custT="1"/>
      <dgm:spPr/>
      <dgm:t>
        <a:bodyPr/>
        <a:lstStyle/>
        <a:p>
          <a:r>
            <a:rPr lang="pl-PL" sz="1800" dirty="0">
              <a:latin typeface="Calibri" panose="020F0502020204030204" pitchFamily="34" charset="0"/>
              <a:cs typeface="Calibri" panose="020F0502020204030204" pitchFamily="34" charset="0"/>
            </a:rPr>
            <a:t>MPR (organizacja </a:t>
          </a:r>
          <a:r>
            <a:rPr lang="pl-PL" sz="1800" dirty="0" smtClean="0">
              <a:latin typeface="Calibri" panose="020F0502020204030204" pitchFamily="34" charset="0"/>
              <a:cs typeface="Calibri" panose="020F0502020204030204" pitchFamily="34" charset="0"/>
            </a:rPr>
            <a:t>ruchu)</a:t>
          </a:r>
          <a:endParaRPr lang="pl-PL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BDDA65-9A3F-4634-8ED8-7940BE15B771}" type="parTrans" cxnId="{2B8CD522-B182-4695-9B8E-517C88F88DFA}">
      <dgm:prSet/>
      <dgm:spPr/>
      <dgm:t>
        <a:bodyPr/>
        <a:lstStyle/>
        <a:p>
          <a:endParaRPr lang="pl-PL"/>
        </a:p>
      </dgm:t>
    </dgm:pt>
    <dgm:pt modelId="{8DF5B217-465A-44AC-AEF3-632362295AD1}" type="sibTrans" cxnId="{2B8CD522-B182-4695-9B8E-517C88F88DFA}">
      <dgm:prSet/>
      <dgm:spPr/>
      <dgm:t>
        <a:bodyPr/>
        <a:lstStyle/>
        <a:p>
          <a:endParaRPr lang="pl-PL"/>
        </a:p>
      </dgm:t>
    </dgm:pt>
    <dgm:pt modelId="{E85958D9-2724-4131-9E88-FE996ED8EFE5}" type="pres">
      <dgm:prSet presAssocID="{560F10E7-4B3A-4174-863E-40A2FC9C92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380A9BE-8955-4E2A-A9E7-36CDD737FE10}" type="pres">
      <dgm:prSet presAssocID="{96C7E6EE-6C45-4302-8004-0AB06911681B}" presName="composite" presStyleCnt="0"/>
      <dgm:spPr/>
    </dgm:pt>
    <dgm:pt modelId="{78F3DCF5-2E5A-4187-8AC5-059A58BC6D35}" type="pres">
      <dgm:prSet presAssocID="{96C7E6EE-6C45-4302-8004-0AB06911681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D53A22-B563-4B33-A09A-2F769DF416AB}" type="pres">
      <dgm:prSet presAssocID="{96C7E6EE-6C45-4302-8004-0AB06911681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699E518-21CF-4FD6-901E-0B6D1870C9D9}" type="pres">
      <dgm:prSet presAssocID="{C4B41FE6-F14C-412F-9BBA-D34C55CF621D}" presName="sp" presStyleCnt="0"/>
      <dgm:spPr/>
    </dgm:pt>
    <dgm:pt modelId="{E7AE729B-8594-468A-9424-D84E4F6E2507}" type="pres">
      <dgm:prSet presAssocID="{95821456-AD38-421A-A6C3-1D23C3F35B22}" presName="composite" presStyleCnt="0"/>
      <dgm:spPr/>
    </dgm:pt>
    <dgm:pt modelId="{039903CD-6A08-4183-8319-A8E1A6BEC8F1}" type="pres">
      <dgm:prSet presAssocID="{95821456-AD38-421A-A6C3-1D23C3F35B2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FC665B-AB32-4445-8169-FC1CE5866A1E}" type="pres">
      <dgm:prSet presAssocID="{95821456-AD38-421A-A6C3-1D23C3F35B22}" presName="descendantText" presStyleLbl="alignAcc1" presStyleIdx="1" presStyleCnt="2" custScaleY="1326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4C0095B-5816-4C1F-9441-1665F649A27E}" type="presOf" srcId="{696EC2A1-E80A-447F-9BCC-2153BB36D37E}" destId="{ADFC665B-AB32-4445-8169-FC1CE5866A1E}" srcOrd="0" destOrd="1" presId="urn:microsoft.com/office/officeart/2005/8/layout/chevron2"/>
    <dgm:cxn modelId="{D8B10908-9B77-426E-A714-731E6E151135}" srcId="{95821456-AD38-421A-A6C3-1D23C3F35B22}" destId="{63B4D848-23F8-4829-A6BF-175161B3AD13}" srcOrd="2" destOrd="0" parTransId="{06E30C19-C38C-4ACF-92C4-731ADF62D510}" sibTransId="{E4DC7AB7-34B2-480C-A5ED-BDBF27BE1CF7}"/>
    <dgm:cxn modelId="{C1490FAB-7D39-42DE-AF25-257BAFF2E119}" type="presOf" srcId="{69659DF8-92D7-4444-B278-40F677B3B06C}" destId="{2CD53A22-B563-4B33-A09A-2F769DF416AB}" srcOrd="0" destOrd="0" presId="urn:microsoft.com/office/officeart/2005/8/layout/chevron2"/>
    <dgm:cxn modelId="{204FBC97-0E4E-4D64-88E9-1F54B1A2FF07}" type="presOf" srcId="{63B4D848-23F8-4829-A6BF-175161B3AD13}" destId="{ADFC665B-AB32-4445-8169-FC1CE5866A1E}" srcOrd="0" destOrd="2" presId="urn:microsoft.com/office/officeart/2005/8/layout/chevron2"/>
    <dgm:cxn modelId="{6A81B131-F9EC-40A4-AAF4-EBF4F8C18540}" srcId="{96C7E6EE-6C45-4302-8004-0AB06911681B}" destId="{73EDCFA8-6332-4809-A97E-E9001E05B44D}" srcOrd="2" destOrd="0" parTransId="{D49273FC-1B40-4D2B-A853-ECB5839B9FE4}" sibTransId="{A9F0D8A0-3F77-4652-B883-3E43342EA49F}"/>
    <dgm:cxn modelId="{A4DF641C-D385-4F14-B8BE-F1ECC4E4C5D0}" type="presOf" srcId="{14586764-FF67-468E-B80E-6242E44EB1F5}" destId="{ADFC665B-AB32-4445-8169-FC1CE5866A1E}" srcOrd="0" destOrd="3" presId="urn:microsoft.com/office/officeart/2005/8/layout/chevron2"/>
    <dgm:cxn modelId="{7F7E6D8D-C3C2-47E6-9778-26A7880F9846}" type="presOf" srcId="{96C7E6EE-6C45-4302-8004-0AB06911681B}" destId="{78F3DCF5-2E5A-4187-8AC5-059A58BC6D35}" srcOrd="0" destOrd="0" presId="urn:microsoft.com/office/officeart/2005/8/layout/chevron2"/>
    <dgm:cxn modelId="{12672047-012F-47C9-9EC4-FA2B375DAABC}" srcId="{95821456-AD38-421A-A6C3-1D23C3F35B22}" destId="{696EC2A1-E80A-447F-9BCC-2153BB36D37E}" srcOrd="1" destOrd="0" parTransId="{9DDDA262-6AD0-4637-B778-E816342BCB8F}" sibTransId="{0F0C3B8A-6311-4EB0-8CA9-5F9658517CF1}"/>
    <dgm:cxn modelId="{B75FB606-DC2E-491E-ABE4-942B89BDF16B}" type="presOf" srcId="{7CA00EAC-39F1-4721-BEF7-31BDBE58EB7C}" destId="{ADFC665B-AB32-4445-8169-FC1CE5866A1E}" srcOrd="0" destOrd="0" presId="urn:microsoft.com/office/officeart/2005/8/layout/chevron2"/>
    <dgm:cxn modelId="{2015F0F8-9417-4751-AF84-C93FE0F5F65F}" srcId="{96C7E6EE-6C45-4302-8004-0AB06911681B}" destId="{243E44AC-2F24-401A-B02F-147329006213}" srcOrd="3" destOrd="0" parTransId="{126E60F3-B408-4799-853D-4D240916857F}" sibTransId="{41558C7C-2613-42CE-870C-D0116EB8EFE4}"/>
    <dgm:cxn modelId="{E952115C-04B2-4467-9FD0-0E42D948AE19}" type="presOf" srcId="{560F10E7-4B3A-4174-863E-40A2FC9C92A3}" destId="{E85958D9-2724-4131-9E88-FE996ED8EFE5}" srcOrd="0" destOrd="0" presId="urn:microsoft.com/office/officeart/2005/8/layout/chevron2"/>
    <dgm:cxn modelId="{8FF65B1B-5B00-47BA-AB61-48EB19C5A2CF}" srcId="{96C7E6EE-6C45-4302-8004-0AB06911681B}" destId="{25F7F3C7-9AE5-4827-8430-A92AF210F8C8}" srcOrd="1" destOrd="0" parTransId="{E6E9755A-75FD-4F46-A233-1A312FD27681}" sibTransId="{1CA0790F-8C2A-449D-9F25-872D2881777B}"/>
    <dgm:cxn modelId="{499CA20D-D144-48EB-8AD1-BD97224EAA69}" type="presOf" srcId="{95821456-AD38-421A-A6C3-1D23C3F35B22}" destId="{039903CD-6A08-4183-8319-A8E1A6BEC8F1}" srcOrd="0" destOrd="0" presId="urn:microsoft.com/office/officeart/2005/8/layout/chevron2"/>
    <dgm:cxn modelId="{CD615EB6-BE7D-4D85-AE87-C0100BE70CFB}" srcId="{95821456-AD38-421A-A6C3-1D23C3F35B22}" destId="{7CA00EAC-39F1-4721-BEF7-31BDBE58EB7C}" srcOrd="0" destOrd="0" parTransId="{0276F9D1-EF4F-4CEA-8769-9250BCAEFE65}" sibTransId="{1F5C48AF-BF55-4E57-A6E1-31915DE84758}"/>
    <dgm:cxn modelId="{08D661FB-6234-4F09-9F02-DB15B521FE4B}" type="presOf" srcId="{243E44AC-2F24-401A-B02F-147329006213}" destId="{2CD53A22-B563-4B33-A09A-2F769DF416AB}" srcOrd="0" destOrd="3" presId="urn:microsoft.com/office/officeart/2005/8/layout/chevron2"/>
    <dgm:cxn modelId="{A8AC7CCE-9B78-4DB2-9FAA-955BB42D5AF8}" srcId="{560F10E7-4B3A-4174-863E-40A2FC9C92A3}" destId="{96C7E6EE-6C45-4302-8004-0AB06911681B}" srcOrd="0" destOrd="0" parTransId="{88235516-B77B-4E15-B668-E9B4B3C6FE4B}" sibTransId="{C4B41FE6-F14C-412F-9BBA-D34C55CF621D}"/>
    <dgm:cxn modelId="{C3A704CC-F3F0-4899-8B93-FB526F2E4949}" type="presOf" srcId="{73EDCFA8-6332-4809-A97E-E9001E05B44D}" destId="{2CD53A22-B563-4B33-A09A-2F769DF416AB}" srcOrd="0" destOrd="2" presId="urn:microsoft.com/office/officeart/2005/8/layout/chevron2"/>
    <dgm:cxn modelId="{834C16DD-F147-4F60-BFCD-96DFB6DADB1F}" type="presOf" srcId="{25F7F3C7-9AE5-4827-8430-A92AF210F8C8}" destId="{2CD53A22-B563-4B33-A09A-2F769DF416AB}" srcOrd="0" destOrd="1" presId="urn:microsoft.com/office/officeart/2005/8/layout/chevron2"/>
    <dgm:cxn modelId="{2B8CD522-B182-4695-9B8E-517C88F88DFA}" srcId="{95821456-AD38-421A-A6C3-1D23C3F35B22}" destId="{14586764-FF67-468E-B80E-6242E44EB1F5}" srcOrd="3" destOrd="0" parTransId="{4DBDDA65-9A3F-4634-8ED8-7940BE15B771}" sibTransId="{8DF5B217-465A-44AC-AEF3-632362295AD1}"/>
    <dgm:cxn modelId="{BDBC5CFD-8785-4AF0-922F-A3B8A7743135}" srcId="{560F10E7-4B3A-4174-863E-40A2FC9C92A3}" destId="{95821456-AD38-421A-A6C3-1D23C3F35B22}" srcOrd="1" destOrd="0" parTransId="{D130726F-1841-4BDE-AF30-079DE6D773EE}" sibTransId="{D1F9DE81-5FB2-49F2-8F29-37A132642C39}"/>
    <dgm:cxn modelId="{740E1764-5DDD-460A-BA76-80DF5A4EB0B2}" srcId="{96C7E6EE-6C45-4302-8004-0AB06911681B}" destId="{69659DF8-92D7-4444-B278-40F677B3B06C}" srcOrd="0" destOrd="0" parTransId="{240BBC16-B1BB-4131-B605-17BDF0ADE571}" sibTransId="{EB0F1F6D-ECFA-4DA5-A5FC-89AE19CE2A02}"/>
    <dgm:cxn modelId="{45049FBC-3275-4A37-BC79-7D6B8F667199}" type="presParOf" srcId="{E85958D9-2724-4131-9E88-FE996ED8EFE5}" destId="{4380A9BE-8955-4E2A-A9E7-36CDD737FE10}" srcOrd="0" destOrd="0" presId="urn:microsoft.com/office/officeart/2005/8/layout/chevron2"/>
    <dgm:cxn modelId="{3693C6F7-9562-4F11-826B-45F72556E273}" type="presParOf" srcId="{4380A9BE-8955-4E2A-A9E7-36CDD737FE10}" destId="{78F3DCF5-2E5A-4187-8AC5-059A58BC6D35}" srcOrd="0" destOrd="0" presId="urn:microsoft.com/office/officeart/2005/8/layout/chevron2"/>
    <dgm:cxn modelId="{44CEDD98-B5C4-4C69-BA9D-A2290F445E68}" type="presParOf" srcId="{4380A9BE-8955-4E2A-A9E7-36CDD737FE10}" destId="{2CD53A22-B563-4B33-A09A-2F769DF416AB}" srcOrd="1" destOrd="0" presId="urn:microsoft.com/office/officeart/2005/8/layout/chevron2"/>
    <dgm:cxn modelId="{B72E1310-46CF-4F2C-87C7-6278C999593A}" type="presParOf" srcId="{E85958D9-2724-4131-9E88-FE996ED8EFE5}" destId="{1699E518-21CF-4FD6-901E-0B6D1870C9D9}" srcOrd="1" destOrd="0" presId="urn:microsoft.com/office/officeart/2005/8/layout/chevron2"/>
    <dgm:cxn modelId="{C5C074DB-3BA4-4AB1-A2CE-3704E47DBD8A}" type="presParOf" srcId="{E85958D9-2724-4131-9E88-FE996ED8EFE5}" destId="{E7AE729B-8594-468A-9424-D84E4F6E2507}" srcOrd="2" destOrd="0" presId="urn:microsoft.com/office/officeart/2005/8/layout/chevron2"/>
    <dgm:cxn modelId="{34F51F24-02F1-4263-AB43-2CA8796A3C73}" type="presParOf" srcId="{E7AE729B-8594-468A-9424-D84E4F6E2507}" destId="{039903CD-6A08-4183-8319-A8E1A6BEC8F1}" srcOrd="0" destOrd="0" presId="urn:microsoft.com/office/officeart/2005/8/layout/chevron2"/>
    <dgm:cxn modelId="{4B2415C4-66FE-45DD-B1D7-4A2176C95806}" type="presParOf" srcId="{E7AE729B-8594-468A-9424-D84E4F6E2507}" destId="{ADFC665B-AB32-4445-8169-FC1CE5866A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EDAA0D-09AB-4EB8-989D-C243FA658639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AF85A93F-8D65-45EA-81F0-A7370881F4E5}">
      <dgm:prSet phldrT="[Text]"/>
      <dgm:spPr/>
      <dgm:t>
        <a:bodyPr/>
        <a:lstStyle/>
        <a:p>
          <a:r>
            <a:rPr lang="pl-PL" dirty="0"/>
            <a:t>Mieszkaniec gminy</a:t>
          </a:r>
        </a:p>
      </dgm:t>
    </dgm:pt>
    <dgm:pt modelId="{8590C8D7-7C41-4215-8715-CEBCA191B61E}" type="parTrans" cxnId="{32EECFFF-8761-4C55-AC0A-5A5A5B54FF29}">
      <dgm:prSet/>
      <dgm:spPr/>
      <dgm:t>
        <a:bodyPr/>
        <a:lstStyle/>
        <a:p>
          <a:endParaRPr lang="pl-PL"/>
        </a:p>
      </dgm:t>
    </dgm:pt>
    <dgm:pt modelId="{57A35034-D1F8-450B-BC1F-205EA22ADA23}" type="sibTrans" cxnId="{32EECFFF-8761-4C55-AC0A-5A5A5B54FF29}">
      <dgm:prSet/>
      <dgm:spPr/>
      <dgm:t>
        <a:bodyPr/>
        <a:lstStyle/>
        <a:p>
          <a:endParaRPr lang="pl-PL"/>
        </a:p>
      </dgm:t>
    </dgm:pt>
    <dgm:pt modelId="{04A69362-080A-40C8-9368-4BB0C8DCDE98}">
      <dgm:prSet phldrT="[Text]"/>
      <dgm:spPr/>
      <dgm:t>
        <a:bodyPr anchor="ctr"/>
        <a:lstStyle/>
        <a:p>
          <a:r>
            <a:rPr lang="pl-PL" dirty="0"/>
            <a:t>Wsparcie dla max. 30% mieszkańców. Dlaczego? </a:t>
          </a:r>
        </a:p>
      </dgm:t>
    </dgm:pt>
    <dgm:pt modelId="{F696FB71-D46D-4A3A-A9E3-C614C43DEF6B}" type="parTrans" cxnId="{8F5F41A5-A55C-4CD3-8508-BB4409264EB1}">
      <dgm:prSet/>
      <dgm:spPr/>
      <dgm:t>
        <a:bodyPr/>
        <a:lstStyle/>
        <a:p>
          <a:endParaRPr lang="pl-PL"/>
        </a:p>
      </dgm:t>
    </dgm:pt>
    <dgm:pt modelId="{20BEF442-027F-40DD-84DE-F1F87F2931B5}" type="sibTrans" cxnId="{8F5F41A5-A55C-4CD3-8508-BB4409264EB1}">
      <dgm:prSet/>
      <dgm:spPr/>
      <dgm:t>
        <a:bodyPr/>
        <a:lstStyle/>
        <a:p>
          <a:endParaRPr lang="pl-PL"/>
        </a:p>
      </dgm:t>
    </dgm:pt>
    <dgm:pt modelId="{F12E8EE5-1205-4F82-B43C-8A63DD670A0C}">
      <dgm:prSet phldrT="[Text]"/>
      <dgm:spPr/>
      <dgm:t>
        <a:bodyPr/>
        <a:lstStyle/>
        <a:p>
          <a:r>
            <a:rPr lang="pl-PL" dirty="0"/>
            <a:t>Mieszkaniec obszaru</a:t>
          </a:r>
        </a:p>
      </dgm:t>
    </dgm:pt>
    <dgm:pt modelId="{BFBA2D37-CA87-4C45-A26D-1159F09DBC72}" type="parTrans" cxnId="{1EA673EE-A745-4280-ADE8-F528D229456B}">
      <dgm:prSet/>
      <dgm:spPr/>
      <dgm:t>
        <a:bodyPr/>
        <a:lstStyle/>
        <a:p>
          <a:endParaRPr lang="pl-PL"/>
        </a:p>
      </dgm:t>
    </dgm:pt>
    <dgm:pt modelId="{DF610A49-D440-4307-A204-77BCD700B065}" type="sibTrans" cxnId="{1EA673EE-A745-4280-ADE8-F528D229456B}">
      <dgm:prSet/>
      <dgm:spPr/>
      <dgm:t>
        <a:bodyPr/>
        <a:lstStyle/>
        <a:p>
          <a:endParaRPr lang="pl-PL"/>
        </a:p>
      </dgm:t>
    </dgm:pt>
    <dgm:pt modelId="{19D81927-4E6D-4BB4-A3D7-9924F1F9830D}">
      <dgm:prSet phldrT="[Text]"/>
      <dgm:spPr/>
      <dgm:t>
        <a:bodyPr anchor="ctr"/>
        <a:lstStyle/>
        <a:p>
          <a:r>
            <a:rPr lang="pl-PL" dirty="0"/>
            <a:t>Zaakceptowanie obciążeń, docenienie korzyści</a:t>
          </a:r>
        </a:p>
      </dgm:t>
    </dgm:pt>
    <dgm:pt modelId="{39CC3B6A-73E9-4D1E-97E0-657EDEF1E2B7}" type="parTrans" cxnId="{0974ECA2-4EFD-4021-9266-0429494B6B24}">
      <dgm:prSet/>
      <dgm:spPr/>
      <dgm:t>
        <a:bodyPr/>
        <a:lstStyle/>
        <a:p>
          <a:endParaRPr lang="pl-PL"/>
        </a:p>
      </dgm:t>
    </dgm:pt>
    <dgm:pt modelId="{A7B94AD7-CB50-44EB-B1CF-46EC14028292}" type="sibTrans" cxnId="{0974ECA2-4EFD-4021-9266-0429494B6B24}">
      <dgm:prSet/>
      <dgm:spPr/>
      <dgm:t>
        <a:bodyPr/>
        <a:lstStyle/>
        <a:p>
          <a:endParaRPr lang="pl-PL"/>
        </a:p>
      </dgm:t>
    </dgm:pt>
    <dgm:pt modelId="{ACEBC06A-C5BB-4398-92CB-CE193F478FF3}">
      <dgm:prSet phldrT="[Text]"/>
      <dgm:spPr/>
      <dgm:t>
        <a:bodyPr anchor="ctr"/>
        <a:lstStyle/>
        <a:p>
          <a:r>
            <a:rPr lang="pl-PL" dirty="0"/>
            <a:t>Znaczenie partycypacji</a:t>
          </a:r>
        </a:p>
      </dgm:t>
    </dgm:pt>
    <dgm:pt modelId="{A09F6B39-672D-4F1B-8685-1BB5AFBCA81C}" type="parTrans" cxnId="{569AC740-7B09-432A-AB0F-95FE9E48D0C1}">
      <dgm:prSet/>
      <dgm:spPr/>
      <dgm:t>
        <a:bodyPr/>
        <a:lstStyle/>
        <a:p>
          <a:endParaRPr lang="pl-PL"/>
        </a:p>
      </dgm:t>
    </dgm:pt>
    <dgm:pt modelId="{6126033D-6584-464A-9DEA-CD76498513BA}" type="sibTrans" cxnId="{569AC740-7B09-432A-AB0F-95FE9E48D0C1}">
      <dgm:prSet/>
      <dgm:spPr/>
      <dgm:t>
        <a:bodyPr/>
        <a:lstStyle/>
        <a:p>
          <a:endParaRPr lang="pl-PL"/>
        </a:p>
      </dgm:t>
    </dgm:pt>
    <dgm:pt modelId="{8280CF2E-0B3B-49C3-8E2A-0154A03E617A}">
      <dgm:prSet phldrT="[Text]"/>
      <dgm:spPr/>
      <dgm:t>
        <a:bodyPr/>
        <a:lstStyle/>
        <a:p>
          <a:r>
            <a:rPr lang="pl-PL" dirty="0"/>
            <a:t>Czy zmienią się sąsiedzi?</a:t>
          </a:r>
        </a:p>
      </dgm:t>
    </dgm:pt>
    <dgm:pt modelId="{396E2074-D527-4C0B-A917-6487AEA3C6B9}" type="parTrans" cxnId="{1C77BE01-1AD5-4535-8151-D031C9A779CC}">
      <dgm:prSet/>
      <dgm:spPr/>
      <dgm:t>
        <a:bodyPr/>
        <a:lstStyle/>
        <a:p>
          <a:endParaRPr lang="pl-PL"/>
        </a:p>
      </dgm:t>
    </dgm:pt>
    <dgm:pt modelId="{A271004E-CE37-4C7A-9E5B-8C00208D0E38}" type="sibTrans" cxnId="{1C77BE01-1AD5-4535-8151-D031C9A779CC}">
      <dgm:prSet/>
      <dgm:spPr/>
      <dgm:t>
        <a:bodyPr/>
        <a:lstStyle/>
        <a:p>
          <a:endParaRPr lang="pl-PL"/>
        </a:p>
      </dgm:t>
    </dgm:pt>
    <dgm:pt modelId="{AAB0039D-9720-40F1-9407-14A39E6BD346}">
      <dgm:prSet phldrT="[Text]"/>
      <dgm:spPr/>
      <dgm:t>
        <a:bodyPr/>
        <a:lstStyle/>
        <a:p>
          <a:r>
            <a:rPr lang="pl-PL" dirty="0"/>
            <a:t>Czy zmieni się dostęp do sklepów i usług?</a:t>
          </a:r>
        </a:p>
      </dgm:t>
    </dgm:pt>
    <dgm:pt modelId="{67C417E7-255A-408F-B101-5E232DDCA6DC}" type="parTrans" cxnId="{B3BD55F9-9ADD-405A-9113-9A08D571DD4C}">
      <dgm:prSet/>
      <dgm:spPr/>
      <dgm:t>
        <a:bodyPr/>
        <a:lstStyle/>
        <a:p>
          <a:endParaRPr lang="pl-PL"/>
        </a:p>
      </dgm:t>
    </dgm:pt>
    <dgm:pt modelId="{E6A15ADE-EE23-40BB-9311-EAFF4B723EB8}" type="sibTrans" cxnId="{B3BD55F9-9ADD-405A-9113-9A08D571DD4C}">
      <dgm:prSet/>
      <dgm:spPr/>
      <dgm:t>
        <a:bodyPr/>
        <a:lstStyle/>
        <a:p>
          <a:endParaRPr lang="pl-PL"/>
        </a:p>
      </dgm:t>
    </dgm:pt>
    <dgm:pt modelId="{84EC6925-EEBF-431B-90C8-137903BD049D}">
      <dgm:prSet phldrT="[Text]"/>
      <dgm:spPr/>
      <dgm:t>
        <a:bodyPr/>
        <a:lstStyle/>
        <a:p>
          <a:r>
            <a:rPr lang="pl-PL" dirty="0"/>
            <a:t>Jak będzie zorganizowany ruch? Czy będą miejsca parkingowe?</a:t>
          </a:r>
        </a:p>
      </dgm:t>
    </dgm:pt>
    <dgm:pt modelId="{532BC58E-BE4D-4EC0-B2C8-D13F1F90FDB7}" type="parTrans" cxnId="{B98A6205-53D8-493D-8723-8BCCA4E521ED}">
      <dgm:prSet/>
      <dgm:spPr/>
      <dgm:t>
        <a:bodyPr/>
        <a:lstStyle/>
        <a:p>
          <a:endParaRPr lang="pl-PL"/>
        </a:p>
      </dgm:t>
    </dgm:pt>
    <dgm:pt modelId="{EE216C3B-CA28-40E3-9E0B-767A4FF4CDFA}" type="sibTrans" cxnId="{B98A6205-53D8-493D-8723-8BCCA4E521ED}">
      <dgm:prSet/>
      <dgm:spPr/>
      <dgm:t>
        <a:bodyPr/>
        <a:lstStyle/>
        <a:p>
          <a:endParaRPr lang="pl-PL"/>
        </a:p>
      </dgm:t>
    </dgm:pt>
    <dgm:pt modelId="{82ED41A5-C661-4044-8A65-D68F1BD1691C}">
      <dgm:prSet phldrT="[Text]"/>
      <dgm:spPr/>
      <dgm:t>
        <a:bodyPr/>
        <a:lstStyle/>
        <a:p>
          <a:r>
            <a:rPr lang="pl-PL" dirty="0"/>
            <a:t>Czy otoczenie będzie estetyczne?</a:t>
          </a:r>
        </a:p>
      </dgm:t>
    </dgm:pt>
    <dgm:pt modelId="{D4A25110-C557-4593-9E43-717015FF7852}" type="parTrans" cxnId="{91946B3D-4019-4FF4-B132-26DB0CA6E6DB}">
      <dgm:prSet/>
      <dgm:spPr/>
      <dgm:t>
        <a:bodyPr/>
        <a:lstStyle/>
        <a:p>
          <a:endParaRPr lang="pl-PL"/>
        </a:p>
      </dgm:t>
    </dgm:pt>
    <dgm:pt modelId="{D37D17D8-82FB-4E4B-BB9C-70A92EA4C114}" type="sibTrans" cxnId="{91946B3D-4019-4FF4-B132-26DB0CA6E6DB}">
      <dgm:prSet/>
      <dgm:spPr/>
      <dgm:t>
        <a:bodyPr/>
        <a:lstStyle/>
        <a:p>
          <a:endParaRPr lang="pl-PL"/>
        </a:p>
      </dgm:t>
    </dgm:pt>
    <dgm:pt modelId="{D7294210-3683-40B0-AB26-95E9988CF28B}" type="pres">
      <dgm:prSet presAssocID="{90EDAA0D-09AB-4EB8-989D-C243FA6586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70F90913-E471-4396-81BF-6DA4C2374A7D}" type="pres">
      <dgm:prSet presAssocID="{AF85A93F-8D65-45EA-81F0-A7370881F4E5}" presName="linNode" presStyleCnt="0"/>
      <dgm:spPr/>
    </dgm:pt>
    <dgm:pt modelId="{2B331341-FBD0-48C1-BAA1-89066B2A1490}" type="pres">
      <dgm:prSet presAssocID="{AF85A93F-8D65-45EA-81F0-A7370881F4E5}" presName="parentShp" presStyleLbl="node1" presStyleIdx="0" presStyleCnt="2" custScaleX="666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EBC668-F54F-4303-BC61-8CC90866B9BA}" type="pres">
      <dgm:prSet presAssocID="{AF85A93F-8D65-45EA-81F0-A7370881F4E5}" presName="childShp" presStyleLbl="bgAccFollowNode1" presStyleIdx="0" presStyleCnt="2" custScaleX="1113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0916B1-0F38-4882-8D6C-D90F575F78E8}" type="pres">
      <dgm:prSet presAssocID="{57A35034-D1F8-450B-BC1F-205EA22ADA23}" presName="spacing" presStyleCnt="0"/>
      <dgm:spPr/>
    </dgm:pt>
    <dgm:pt modelId="{CD4245C3-D549-45FD-BE50-ABF180B55618}" type="pres">
      <dgm:prSet presAssocID="{F12E8EE5-1205-4F82-B43C-8A63DD670A0C}" presName="linNode" presStyleCnt="0"/>
      <dgm:spPr/>
    </dgm:pt>
    <dgm:pt modelId="{6C668F0B-E3B1-40DC-B260-09E7AA3B82D5}" type="pres">
      <dgm:prSet presAssocID="{F12E8EE5-1205-4F82-B43C-8A63DD670A0C}" presName="parentShp" presStyleLbl="node1" presStyleIdx="1" presStyleCnt="2" custScaleX="666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8E4B90-ADBF-44D3-9E64-1D3531D6D526}" type="pres">
      <dgm:prSet presAssocID="{F12E8EE5-1205-4F82-B43C-8A63DD670A0C}" presName="childShp" presStyleLbl="bgAccFollowNode1" presStyleIdx="1" presStyleCnt="2" custScaleX="1113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F5F41A5-A55C-4CD3-8508-BB4409264EB1}" srcId="{AF85A93F-8D65-45EA-81F0-A7370881F4E5}" destId="{04A69362-080A-40C8-9368-4BB0C8DCDE98}" srcOrd="0" destOrd="0" parTransId="{F696FB71-D46D-4A3A-A9E3-C614C43DEF6B}" sibTransId="{20BEF442-027F-40DD-84DE-F1F87F2931B5}"/>
    <dgm:cxn modelId="{1EA673EE-A745-4280-ADE8-F528D229456B}" srcId="{90EDAA0D-09AB-4EB8-989D-C243FA658639}" destId="{F12E8EE5-1205-4F82-B43C-8A63DD670A0C}" srcOrd="1" destOrd="0" parTransId="{BFBA2D37-CA87-4C45-A26D-1159F09DBC72}" sibTransId="{DF610A49-D440-4307-A204-77BCD700B065}"/>
    <dgm:cxn modelId="{6BCC0865-D2F2-4FE2-B4AB-4DC2E78B1F74}" type="presOf" srcId="{8280CF2E-0B3B-49C3-8E2A-0154A03E617A}" destId="{F08E4B90-ADBF-44D3-9E64-1D3531D6D526}" srcOrd="0" destOrd="0" presId="urn:microsoft.com/office/officeart/2005/8/layout/vList6"/>
    <dgm:cxn modelId="{1C77BE01-1AD5-4535-8151-D031C9A779CC}" srcId="{F12E8EE5-1205-4F82-B43C-8A63DD670A0C}" destId="{8280CF2E-0B3B-49C3-8E2A-0154A03E617A}" srcOrd="0" destOrd="0" parTransId="{396E2074-D527-4C0B-A917-6487AEA3C6B9}" sibTransId="{A271004E-CE37-4C7A-9E5B-8C00208D0E38}"/>
    <dgm:cxn modelId="{B3BD55F9-9ADD-405A-9113-9A08D571DD4C}" srcId="{F12E8EE5-1205-4F82-B43C-8A63DD670A0C}" destId="{AAB0039D-9720-40F1-9407-14A39E6BD346}" srcOrd="1" destOrd="0" parTransId="{67C417E7-255A-408F-B101-5E232DDCA6DC}" sibTransId="{E6A15ADE-EE23-40BB-9311-EAFF4B723EB8}"/>
    <dgm:cxn modelId="{32EECFFF-8761-4C55-AC0A-5A5A5B54FF29}" srcId="{90EDAA0D-09AB-4EB8-989D-C243FA658639}" destId="{AF85A93F-8D65-45EA-81F0-A7370881F4E5}" srcOrd="0" destOrd="0" parTransId="{8590C8D7-7C41-4215-8715-CEBCA191B61E}" sibTransId="{57A35034-D1F8-450B-BC1F-205EA22ADA23}"/>
    <dgm:cxn modelId="{1E38A432-A7CA-482F-8C5A-6E18E68CC242}" type="presOf" srcId="{90EDAA0D-09AB-4EB8-989D-C243FA658639}" destId="{D7294210-3683-40B0-AB26-95E9988CF28B}" srcOrd="0" destOrd="0" presId="urn:microsoft.com/office/officeart/2005/8/layout/vList6"/>
    <dgm:cxn modelId="{91946B3D-4019-4FF4-B132-26DB0CA6E6DB}" srcId="{F12E8EE5-1205-4F82-B43C-8A63DD670A0C}" destId="{82ED41A5-C661-4044-8A65-D68F1BD1691C}" srcOrd="3" destOrd="0" parTransId="{D4A25110-C557-4593-9E43-717015FF7852}" sibTransId="{D37D17D8-82FB-4E4B-BB9C-70A92EA4C114}"/>
    <dgm:cxn modelId="{E24A9A19-CC30-4009-A147-09893CAD7713}" type="presOf" srcId="{AAB0039D-9720-40F1-9407-14A39E6BD346}" destId="{F08E4B90-ADBF-44D3-9E64-1D3531D6D526}" srcOrd="0" destOrd="1" presId="urn:microsoft.com/office/officeart/2005/8/layout/vList6"/>
    <dgm:cxn modelId="{CAC039C8-C554-462E-8BD9-24C9DC28A4F5}" type="presOf" srcId="{AF85A93F-8D65-45EA-81F0-A7370881F4E5}" destId="{2B331341-FBD0-48C1-BAA1-89066B2A1490}" srcOrd="0" destOrd="0" presId="urn:microsoft.com/office/officeart/2005/8/layout/vList6"/>
    <dgm:cxn modelId="{3F3B71FA-59F8-486F-93B2-8F34C1F1C51E}" type="presOf" srcId="{82ED41A5-C661-4044-8A65-D68F1BD1691C}" destId="{F08E4B90-ADBF-44D3-9E64-1D3531D6D526}" srcOrd="0" destOrd="3" presId="urn:microsoft.com/office/officeart/2005/8/layout/vList6"/>
    <dgm:cxn modelId="{1DE1796B-7755-4C20-9539-9D7E71F08537}" type="presOf" srcId="{19D81927-4E6D-4BB4-A3D7-9924F1F9830D}" destId="{FAEBC668-F54F-4303-BC61-8CC90866B9BA}" srcOrd="0" destOrd="2" presId="urn:microsoft.com/office/officeart/2005/8/layout/vList6"/>
    <dgm:cxn modelId="{D17E513A-8A58-48B4-828D-03CC4EE48FBF}" type="presOf" srcId="{F12E8EE5-1205-4F82-B43C-8A63DD670A0C}" destId="{6C668F0B-E3B1-40DC-B260-09E7AA3B82D5}" srcOrd="0" destOrd="0" presId="urn:microsoft.com/office/officeart/2005/8/layout/vList6"/>
    <dgm:cxn modelId="{7A540EAF-4810-48BA-9FBF-8B88B6214988}" type="presOf" srcId="{84EC6925-EEBF-431B-90C8-137903BD049D}" destId="{F08E4B90-ADBF-44D3-9E64-1D3531D6D526}" srcOrd="0" destOrd="2" presId="urn:microsoft.com/office/officeart/2005/8/layout/vList6"/>
    <dgm:cxn modelId="{569AC740-7B09-432A-AB0F-95FE9E48D0C1}" srcId="{AF85A93F-8D65-45EA-81F0-A7370881F4E5}" destId="{ACEBC06A-C5BB-4398-92CB-CE193F478FF3}" srcOrd="1" destOrd="0" parTransId="{A09F6B39-672D-4F1B-8685-1BB5AFBCA81C}" sibTransId="{6126033D-6584-464A-9DEA-CD76498513BA}"/>
    <dgm:cxn modelId="{0974ECA2-4EFD-4021-9266-0429494B6B24}" srcId="{AF85A93F-8D65-45EA-81F0-A7370881F4E5}" destId="{19D81927-4E6D-4BB4-A3D7-9924F1F9830D}" srcOrd="2" destOrd="0" parTransId="{39CC3B6A-73E9-4D1E-97E0-657EDEF1E2B7}" sibTransId="{A7B94AD7-CB50-44EB-B1CF-46EC14028292}"/>
    <dgm:cxn modelId="{7BCCC2FB-8B82-4BFD-AA18-3EB771EE61E2}" type="presOf" srcId="{ACEBC06A-C5BB-4398-92CB-CE193F478FF3}" destId="{FAEBC668-F54F-4303-BC61-8CC90866B9BA}" srcOrd="0" destOrd="1" presId="urn:microsoft.com/office/officeart/2005/8/layout/vList6"/>
    <dgm:cxn modelId="{5A6C2C1E-21E8-4FBF-80A6-DCA7D5379CE5}" type="presOf" srcId="{04A69362-080A-40C8-9368-4BB0C8DCDE98}" destId="{FAEBC668-F54F-4303-BC61-8CC90866B9BA}" srcOrd="0" destOrd="0" presId="urn:microsoft.com/office/officeart/2005/8/layout/vList6"/>
    <dgm:cxn modelId="{B98A6205-53D8-493D-8723-8BCCA4E521ED}" srcId="{F12E8EE5-1205-4F82-B43C-8A63DD670A0C}" destId="{84EC6925-EEBF-431B-90C8-137903BD049D}" srcOrd="2" destOrd="0" parTransId="{532BC58E-BE4D-4EC0-B2C8-D13F1F90FDB7}" sibTransId="{EE216C3B-CA28-40E3-9E0B-767A4FF4CDFA}"/>
    <dgm:cxn modelId="{57CE31F7-F408-40E6-A5D3-BE621D65FD50}" type="presParOf" srcId="{D7294210-3683-40B0-AB26-95E9988CF28B}" destId="{70F90913-E471-4396-81BF-6DA4C2374A7D}" srcOrd="0" destOrd="0" presId="urn:microsoft.com/office/officeart/2005/8/layout/vList6"/>
    <dgm:cxn modelId="{99952B16-B94D-4CA1-9465-247F2A6C0661}" type="presParOf" srcId="{70F90913-E471-4396-81BF-6DA4C2374A7D}" destId="{2B331341-FBD0-48C1-BAA1-89066B2A1490}" srcOrd="0" destOrd="0" presId="urn:microsoft.com/office/officeart/2005/8/layout/vList6"/>
    <dgm:cxn modelId="{E246612D-CEAD-453E-A9AE-605611BD4B63}" type="presParOf" srcId="{70F90913-E471-4396-81BF-6DA4C2374A7D}" destId="{FAEBC668-F54F-4303-BC61-8CC90866B9BA}" srcOrd="1" destOrd="0" presId="urn:microsoft.com/office/officeart/2005/8/layout/vList6"/>
    <dgm:cxn modelId="{D5D876BB-739C-4281-A595-1ABC380C1E8F}" type="presParOf" srcId="{D7294210-3683-40B0-AB26-95E9988CF28B}" destId="{2B0916B1-0F38-4882-8D6C-D90F575F78E8}" srcOrd="1" destOrd="0" presId="urn:microsoft.com/office/officeart/2005/8/layout/vList6"/>
    <dgm:cxn modelId="{99BC5CC0-5042-4AB7-94EA-6B1CE7EA894D}" type="presParOf" srcId="{D7294210-3683-40B0-AB26-95E9988CF28B}" destId="{CD4245C3-D549-45FD-BE50-ABF180B55618}" srcOrd="2" destOrd="0" presId="urn:microsoft.com/office/officeart/2005/8/layout/vList6"/>
    <dgm:cxn modelId="{5586AA4F-DE1E-4763-B0EF-503C9BF75D82}" type="presParOf" srcId="{CD4245C3-D549-45FD-BE50-ABF180B55618}" destId="{6C668F0B-E3B1-40DC-B260-09E7AA3B82D5}" srcOrd="0" destOrd="0" presId="urn:microsoft.com/office/officeart/2005/8/layout/vList6"/>
    <dgm:cxn modelId="{34830BD7-F025-471F-BA84-A69DCF304C71}" type="presParOf" srcId="{CD4245C3-D549-45FD-BE50-ABF180B55618}" destId="{F08E4B90-ADBF-44D3-9E64-1D3531D6D5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B2B8D5-F44D-4507-BB93-30AB56F8044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815A02B-0876-4EE5-A826-87996200B3EF}">
      <dgm:prSet phldrT="[Text]" custT="1"/>
      <dgm:spPr/>
      <dgm:t>
        <a:bodyPr/>
        <a:lstStyle/>
        <a:p>
          <a:r>
            <a:rPr lang="pl-PL" sz="1800" dirty="0"/>
            <a:t>Umowa społeczna</a:t>
          </a:r>
        </a:p>
      </dgm:t>
    </dgm:pt>
    <dgm:pt modelId="{127B3762-F574-4C79-8A30-C8A492D81F30}" type="parTrans" cxnId="{3CEEACF4-456A-476A-A2AF-BE531808FD26}">
      <dgm:prSet/>
      <dgm:spPr/>
      <dgm:t>
        <a:bodyPr/>
        <a:lstStyle/>
        <a:p>
          <a:endParaRPr lang="pl-PL"/>
        </a:p>
      </dgm:t>
    </dgm:pt>
    <dgm:pt modelId="{E12E79C9-9783-4781-A84B-483D04384E1F}" type="sibTrans" cxnId="{3CEEACF4-456A-476A-A2AF-BE531808FD26}">
      <dgm:prSet/>
      <dgm:spPr/>
      <dgm:t>
        <a:bodyPr/>
        <a:lstStyle/>
        <a:p>
          <a:endParaRPr lang="pl-PL"/>
        </a:p>
      </dgm:t>
    </dgm:pt>
    <dgm:pt modelId="{B7ABA0AE-A7F4-409B-AF83-D292B5274D17}">
      <dgm:prSet phldrT="[Text]" custT="1"/>
      <dgm:spPr/>
      <dgm:t>
        <a:bodyPr/>
        <a:lstStyle/>
        <a:p>
          <a:r>
            <a:rPr lang="pl-PL" sz="1800" dirty="0"/>
            <a:t>Świadomość korzyści</a:t>
          </a:r>
        </a:p>
      </dgm:t>
    </dgm:pt>
    <dgm:pt modelId="{05F7567F-CD3B-4659-A515-C6467295F07E}" type="parTrans" cxnId="{56BA37AC-9566-4493-B92B-3EB05ECA89AA}">
      <dgm:prSet/>
      <dgm:spPr/>
      <dgm:t>
        <a:bodyPr/>
        <a:lstStyle/>
        <a:p>
          <a:endParaRPr lang="pl-PL"/>
        </a:p>
      </dgm:t>
    </dgm:pt>
    <dgm:pt modelId="{0089B9A5-3B98-4E40-80A4-BA1D3C5D4168}" type="sibTrans" cxnId="{56BA37AC-9566-4493-B92B-3EB05ECA89AA}">
      <dgm:prSet/>
      <dgm:spPr/>
      <dgm:t>
        <a:bodyPr/>
        <a:lstStyle/>
        <a:p>
          <a:endParaRPr lang="pl-PL"/>
        </a:p>
      </dgm:t>
    </dgm:pt>
    <dgm:pt modelId="{253582C5-479B-48C3-BE20-757F971D72E0}">
      <dgm:prSet phldrT="[Text]" custT="1"/>
      <dgm:spPr/>
      <dgm:t>
        <a:bodyPr/>
        <a:lstStyle/>
        <a:p>
          <a:r>
            <a:rPr lang="pl-PL" sz="1800" dirty="0"/>
            <a:t>Określenie nakładów</a:t>
          </a:r>
        </a:p>
      </dgm:t>
    </dgm:pt>
    <dgm:pt modelId="{04A5D598-D8D6-490A-B939-C28706D14F0F}" type="parTrans" cxnId="{78F3A9E8-CC7B-424C-9232-4DEA5EFF55A7}">
      <dgm:prSet/>
      <dgm:spPr/>
      <dgm:t>
        <a:bodyPr/>
        <a:lstStyle/>
        <a:p>
          <a:endParaRPr lang="pl-PL"/>
        </a:p>
      </dgm:t>
    </dgm:pt>
    <dgm:pt modelId="{01BA571B-FE9E-41A2-ADED-4A12F52E3974}" type="sibTrans" cxnId="{78F3A9E8-CC7B-424C-9232-4DEA5EFF55A7}">
      <dgm:prSet/>
      <dgm:spPr/>
      <dgm:t>
        <a:bodyPr/>
        <a:lstStyle/>
        <a:p>
          <a:endParaRPr lang="pl-PL"/>
        </a:p>
      </dgm:t>
    </dgm:pt>
    <dgm:pt modelId="{5FB12925-CCF7-478D-9F7C-EC020F972765}">
      <dgm:prSet phldrT="[Text]" custT="1"/>
      <dgm:spPr/>
      <dgm:t>
        <a:bodyPr/>
        <a:lstStyle/>
        <a:p>
          <a:r>
            <a:rPr lang="pl-PL" sz="1800" dirty="0"/>
            <a:t>Wypracowanie postaw</a:t>
          </a:r>
        </a:p>
      </dgm:t>
    </dgm:pt>
    <dgm:pt modelId="{B7EF2516-0D7A-44FE-B7D8-9EFF80B93E69}" type="parTrans" cxnId="{4DA3AAFF-5C43-4BC6-B028-6D3945187B50}">
      <dgm:prSet/>
      <dgm:spPr/>
      <dgm:t>
        <a:bodyPr/>
        <a:lstStyle/>
        <a:p>
          <a:endParaRPr lang="pl-PL"/>
        </a:p>
      </dgm:t>
    </dgm:pt>
    <dgm:pt modelId="{C0861D19-0A3A-4A93-9EAD-A5E30DAC9F73}" type="sibTrans" cxnId="{4DA3AAFF-5C43-4BC6-B028-6D3945187B50}">
      <dgm:prSet/>
      <dgm:spPr/>
      <dgm:t>
        <a:bodyPr/>
        <a:lstStyle/>
        <a:p>
          <a:endParaRPr lang="pl-PL"/>
        </a:p>
      </dgm:t>
    </dgm:pt>
    <dgm:pt modelId="{E2EA92E8-4732-41AF-BD33-1A3E1E4A52C5}">
      <dgm:prSet phldrT="[Text]" custT="1"/>
      <dgm:spPr/>
      <dgm:t>
        <a:bodyPr/>
        <a:lstStyle/>
        <a:p>
          <a:r>
            <a:rPr lang="pl-PL" sz="1800" dirty="0"/>
            <a:t>Profilowanie nawyków</a:t>
          </a:r>
        </a:p>
      </dgm:t>
    </dgm:pt>
    <dgm:pt modelId="{8AA96524-2763-4DA1-AA47-FDEE3B3FE481}" type="parTrans" cxnId="{1C4646D7-2128-440F-AFEA-3D87110442E7}">
      <dgm:prSet/>
      <dgm:spPr/>
      <dgm:t>
        <a:bodyPr/>
        <a:lstStyle/>
        <a:p>
          <a:endParaRPr lang="pl-PL"/>
        </a:p>
      </dgm:t>
    </dgm:pt>
    <dgm:pt modelId="{19731ECF-ECAD-4658-9F34-54CFCE668CD4}" type="sibTrans" cxnId="{1C4646D7-2128-440F-AFEA-3D87110442E7}">
      <dgm:prSet/>
      <dgm:spPr/>
      <dgm:t>
        <a:bodyPr/>
        <a:lstStyle/>
        <a:p>
          <a:endParaRPr lang="pl-PL"/>
        </a:p>
      </dgm:t>
    </dgm:pt>
    <dgm:pt modelId="{D43FE561-4601-4018-905D-6F7ECE045F4E}">
      <dgm:prSet phldrT="[Text]" custT="1"/>
      <dgm:spPr/>
      <dgm:t>
        <a:bodyPr/>
        <a:lstStyle/>
        <a:p>
          <a:r>
            <a:rPr lang="pl-PL" sz="1800" dirty="0"/>
            <a:t>Zmiana stereotypów</a:t>
          </a:r>
        </a:p>
      </dgm:t>
    </dgm:pt>
    <dgm:pt modelId="{4F301CC3-6E02-427A-BBAD-92DFF6174005}" type="parTrans" cxnId="{B484109E-22B8-4A57-AD00-3AB0E842AF72}">
      <dgm:prSet/>
      <dgm:spPr/>
      <dgm:t>
        <a:bodyPr/>
        <a:lstStyle/>
        <a:p>
          <a:endParaRPr lang="pl-PL"/>
        </a:p>
      </dgm:t>
    </dgm:pt>
    <dgm:pt modelId="{3F35D874-32FC-4D1B-8391-3D8323FC6B71}" type="sibTrans" cxnId="{B484109E-22B8-4A57-AD00-3AB0E842AF72}">
      <dgm:prSet/>
      <dgm:spPr/>
      <dgm:t>
        <a:bodyPr/>
        <a:lstStyle/>
        <a:p>
          <a:endParaRPr lang="pl-PL"/>
        </a:p>
      </dgm:t>
    </dgm:pt>
    <dgm:pt modelId="{771DB547-1D3E-400D-AE73-4B8E80754164}">
      <dgm:prSet phldrT="[Text]" custT="1"/>
      <dgm:spPr/>
      <dgm:t>
        <a:bodyPr/>
        <a:lstStyle/>
        <a:p>
          <a:r>
            <a:rPr lang="pl-PL" sz="1800" dirty="0"/>
            <a:t>Akceptacja strat</a:t>
          </a:r>
        </a:p>
      </dgm:t>
    </dgm:pt>
    <dgm:pt modelId="{A0BB0FE8-D20E-4C55-9F96-5C38EB49196A}" type="parTrans" cxnId="{BE7AFA3A-DE56-460F-B5E7-F7861C87CC57}">
      <dgm:prSet/>
      <dgm:spPr/>
      <dgm:t>
        <a:bodyPr/>
        <a:lstStyle/>
        <a:p>
          <a:endParaRPr lang="pl-PL"/>
        </a:p>
      </dgm:t>
    </dgm:pt>
    <dgm:pt modelId="{BDB19C42-A7F2-4D71-BD75-B3DAAC7D93ED}" type="sibTrans" cxnId="{BE7AFA3A-DE56-460F-B5E7-F7861C87CC57}">
      <dgm:prSet/>
      <dgm:spPr/>
      <dgm:t>
        <a:bodyPr/>
        <a:lstStyle/>
        <a:p>
          <a:endParaRPr lang="pl-PL"/>
        </a:p>
      </dgm:t>
    </dgm:pt>
    <dgm:pt modelId="{321F33FA-1FFA-435B-A0CC-65B814D5BA19}" type="pres">
      <dgm:prSet presAssocID="{29B2B8D5-F44D-4507-BB93-30AB56F8044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9D1E1943-5BB6-4A3E-9DCE-9959BBE2CCE3}" type="pres">
      <dgm:prSet presAssocID="{B815A02B-0876-4EE5-A826-87996200B3EF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pl-PL"/>
        </a:p>
      </dgm:t>
    </dgm:pt>
    <dgm:pt modelId="{25E33223-7518-4044-88A3-173F90D05B22}" type="pres">
      <dgm:prSet presAssocID="{B7ABA0AE-A7F4-409B-AF83-D292B5274D17}" presName="Accent1" presStyleCnt="0"/>
      <dgm:spPr/>
    </dgm:pt>
    <dgm:pt modelId="{B424DA05-3476-491D-9A81-7633A450C32E}" type="pres">
      <dgm:prSet presAssocID="{B7ABA0AE-A7F4-409B-AF83-D292B5274D17}" presName="Accent" presStyleLbl="bgShp" presStyleIdx="0" presStyleCnt="6"/>
      <dgm:spPr/>
    </dgm:pt>
    <dgm:pt modelId="{54C43783-4E79-4A05-B6FC-70F5D917BC5C}" type="pres">
      <dgm:prSet presAssocID="{B7ABA0AE-A7F4-409B-AF83-D292B5274D1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E4FC04-CA13-4E8D-A2A0-D43227A53D3A}" type="pres">
      <dgm:prSet presAssocID="{253582C5-479B-48C3-BE20-757F971D72E0}" presName="Accent2" presStyleCnt="0"/>
      <dgm:spPr/>
    </dgm:pt>
    <dgm:pt modelId="{040278D0-18AA-428D-9ECF-2CE57C54F883}" type="pres">
      <dgm:prSet presAssocID="{253582C5-479B-48C3-BE20-757F971D72E0}" presName="Accent" presStyleLbl="bgShp" presStyleIdx="1" presStyleCnt="6"/>
      <dgm:spPr/>
    </dgm:pt>
    <dgm:pt modelId="{5CA9E482-11FE-4144-827E-FFE5E1070F5D}" type="pres">
      <dgm:prSet presAssocID="{253582C5-479B-48C3-BE20-757F971D72E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5D5510-459D-4A13-9F28-3CBBECE6E867}" type="pres">
      <dgm:prSet presAssocID="{5FB12925-CCF7-478D-9F7C-EC020F972765}" presName="Accent3" presStyleCnt="0"/>
      <dgm:spPr/>
    </dgm:pt>
    <dgm:pt modelId="{97BFA4A8-DB46-4A1D-8547-AD1FAA5CEA1E}" type="pres">
      <dgm:prSet presAssocID="{5FB12925-CCF7-478D-9F7C-EC020F972765}" presName="Accent" presStyleLbl="bgShp" presStyleIdx="2" presStyleCnt="6"/>
      <dgm:spPr/>
    </dgm:pt>
    <dgm:pt modelId="{A95F7A07-2D70-4560-90BD-9E26703DF9DA}" type="pres">
      <dgm:prSet presAssocID="{5FB12925-CCF7-478D-9F7C-EC020F97276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AA7F8E-137B-48F7-993B-603B021EAA0B}" type="pres">
      <dgm:prSet presAssocID="{E2EA92E8-4732-41AF-BD33-1A3E1E4A52C5}" presName="Accent4" presStyleCnt="0"/>
      <dgm:spPr/>
    </dgm:pt>
    <dgm:pt modelId="{0A89B8B4-D331-4B4B-91A7-6F7C65105618}" type="pres">
      <dgm:prSet presAssocID="{E2EA92E8-4732-41AF-BD33-1A3E1E4A52C5}" presName="Accent" presStyleLbl="bgShp" presStyleIdx="3" presStyleCnt="6"/>
      <dgm:spPr/>
    </dgm:pt>
    <dgm:pt modelId="{3C595B17-7B8F-4308-98DB-444036937D0D}" type="pres">
      <dgm:prSet presAssocID="{E2EA92E8-4732-41AF-BD33-1A3E1E4A52C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6D4BE5-A2DF-4F96-83CD-0A22F15391E0}" type="pres">
      <dgm:prSet presAssocID="{D43FE561-4601-4018-905D-6F7ECE045F4E}" presName="Accent5" presStyleCnt="0"/>
      <dgm:spPr/>
    </dgm:pt>
    <dgm:pt modelId="{2BA72AC6-AE22-4320-B18B-9BE81122FA32}" type="pres">
      <dgm:prSet presAssocID="{D43FE561-4601-4018-905D-6F7ECE045F4E}" presName="Accent" presStyleLbl="bgShp" presStyleIdx="4" presStyleCnt="6"/>
      <dgm:spPr/>
    </dgm:pt>
    <dgm:pt modelId="{923D6A58-3A53-43A9-A06F-EEF3DD3AE5EB}" type="pres">
      <dgm:prSet presAssocID="{D43FE561-4601-4018-905D-6F7ECE045F4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EF4360-6724-4C42-AA88-9DB039BFE4D1}" type="pres">
      <dgm:prSet presAssocID="{771DB547-1D3E-400D-AE73-4B8E80754164}" presName="Accent6" presStyleCnt="0"/>
      <dgm:spPr/>
    </dgm:pt>
    <dgm:pt modelId="{CE608051-3594-454A-873F-6F5DCACFEAE5}" type="pres">
      <dgm:prSet presAssocID="{771DB547-1D3E-400D-AE73-4B8E80754164}" presName="Accent" presStyleLbl="bgShp" presStyleIdx="5" presStyleCnt="6"/>
      <dgm:spPr/>
    </dgm:pt>
    <dgm:pt modelId="{E24B2293-3A82-43FA-8620-0B7F587E43EA}" type="pres">
      <dgm:prSet presAssocID="{771DB547-1D3E-400D-AE73-4B8E80754164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C4646D7-2128-440F-AFEA-3D87110442E7}" srcId="{B815A02B-0876-4EE5-A826-87996200B3EF}" destId="{E2EA92E8-4732-41AF-BD33-1A3E1E4A52C5}" srcOrd="3" destOrd="0" parTransId="{8AA96524-2763-4DA1-AA47-FDEE3B3FE481}" sibTransId="{19731ECF-ECAD-4658-9F34-54CFCE668CD4}"/>
    <dgm:cxn modelId="{53C2F27D-AD2C-4AA6-9C55-13053E50198A}" type="presOf" srcId="{E2EA92E8-4732-41AF-BD33-1A3E1E4A52C5}" destId="{3C595B17-7B8F-4308-98DB-444036937D0D}" srcOrd="0" destOrd="0" presId="urn:microsoft.com/office/officeart/2011/layout/HexagonRadial"/>
    <dgm:cxn modelId="{B484109E-22B8-4A57-AD00-3AB0E842AF72}" srcId="{B815A02B-0876-4EE5-A826-87996200B3EF}" destId="{D43FE561-4601-4018-905D-6F7ECE045F4E}" srcOrd="4" destOrd="0" parTransId="{4F301CC3-6E02-427A-BBAD-92DFF6174005}" sibTransId="{3F35D874-32FC-4D1B-8391-3D8323FC6B71}"/>
    <dgm:cxn modelId="{56BA37AC-9566-4493-B92B-3EB05ECA89AA}" srcId="{B815A02B-0876-4EE5-A826-87996200B3EF}" destId="{B7ABA0AE-A7F4-409B-AF83-D292B5274D17}" srcOrd="0" destOrd="0" parTransId="{05F7567F-CD3B-4659-A515-C6467295F07E}" sibTransId="{0089B9A5-3B98-4E40-80A4-BA1D3C5D4168}"/>
    <dgm:cxn modelId="{BA57F968-45C9-4E2A-BF7A-4A21234EBE27}" type="presOf" srcId="{B7ABA0AE-A7F4-409B-AF83-D292B5274D17}" destId="{54C43783-4E79-4A05-B6FC-70F5D917BC5C}" srcOrd="0" destOrd="0" presId="urn:microsoft.com/office/officeart/2011/layout/HexagonRadial"/>
    <dgm:cxn modelId="{78F3A9E8-CC7B-424C-9232-4DEA5EFF55A7}" srcId="{B815A02B-0876-4EE5-A826-87996200B3EF}" destId="{253582C5-479B-48C3-BE20-757F971D72E0}" srcOrd="1" destOrd="0" parTransId="{04A5D598-D8D6-490A-B939-C28706D14F0F}" sibTransId="{01BA571B-FE9E-41A2-ADED-4A12F52E3974}"/>
    <dgm:cxn modelId="{D9123917-55A2-4262-A43C-3D5E6392CDDF}" type="presOf" srcId="{5FB12925-CCF7-478D-9F7C-EC020F972765}" destId="{A95F7A07-2D70-4560-90BD-9E26703DF9DA}" srcOrd="0" destOrd="0" presId="urn:microsoft.com/office/officeart/2011/layout/HexagonRadial"/>
    <dgm:cxn modelId="{C65234F4-A845-4763-A928-01E29AA3B4BC}" type="presOf" srcId="{771DB547-1D3E-400D-AE73-4B8E80754164}" destId="{E24B2293-3A82-43FA-8620-0B7F587E43EA}" srcOrd="0" destOrd="0" presId="urn:microsoft.com/office/officeart/2011/layout/HexagonRadial"/>
    <dgm:cxn modelId="{BE7AFA3A-DE56-460F-B5E7-F7861C87CC57}" srcId="{B815A02B-0876-4EE5-A826-87996200B3EF}" destId="{771DB547-1D3E-400D-AE73-4B8E80754164}" srcOrd="5" destOrd="0" parTransId="{A0BB0FE8-D20E-4C55-9F96-5C38EB49196A}" sibTransId="{BDB19C42-A7F2-4D71-BD75-B3DAAC7D93ED}"/>
    <dgm:cxn modelId="{2F5D611C-1779-4EB1-9FE4-8AB5C3A7C5C4}" type="presOf" srcId="{D43FE561-4601-4018-905D-6F7ECE045F4E}" destId="{923D6A58-3A53-43A9-A06F-EEF3DD3AE5EB}" srcOrd="0" destOrd="0" presId="urn:microsoft.com/office/officeart/2011/layout/HexagonRadial"/>
    <dgm:cxn modelId="{B8239AE4-A1EF-4485-B6E5-7B3C94EDED07}" type="presOf" srcId="{29B2B8D5-F44D-4507-BB93-30AB56F80448}" destId="{321F33FA-1FFA-435B-A0CC-65B814D5BA19}" srcOrd="0" destOrd="0" presId="urn:microsoft.com/office/officeart/2011/layout/HexagonRadial"/>
    <dgm:cxn modelId="{3CEEACF4-456A-476A-A2AF-BE531808FD26}" srcId="{29B2B8D5-F44D-4507-BB93-30AB56F80448}" destId="{B815A02B-0876-4EE5-A826-87996200B3EF}" srcOrd="0" destOrd="0" parTransId="{127B3762-F574-4C79-8A30-C8A492D81F30}" sibTransId="{E12E79C9-9783-4781-A84B-483D04384E1F}"/>
    <dgm:cxn modelId="{A78EDE89-7B3A-42F5-8987-80D5EBDAE635}" type="presOf" srcId="{B815A02B-0876-4EE5-A826-87996200B3EF}" destId="{9D1E1943-5BB6-4A3E-9DCE-9959BBE2CCE3}" srcOrd="0" destOrd="0" presId="urn:microsoft.com/office/officeart/2011/layout/HexagonRadial"/>
    <dgm:cxn modelId="{4DA3AAFF-5C43-4BC6-B028-6D3945187B50}" srcId="{B815A02B-0876-4EE5-A826-87996200B3EF}" destId="{5FB12925-CCF7-478D-9F7C-EC020F972765}" srcOrd="2" destOrd="0" parTransId="{B7EF2516-0D7A-44FE-B7D8-9EFF80B93E69}" sibTransId="{C0861D19-0A3A-4A93-9EAD-A5E30DAC9F73}"/>
    <dgm:cxn modelId="{11813FB0-090E-4FE8-9FB0-0896DDBCC6A3}" type="presOf" srcId="{253582C5-479B-48C3-BE20-757F971D72E0}" destId="{5CA9E482-11FE-4144-827E-FFE5E1070F5D}" srcOrd="0" destOrd="0" presId="urn:microsoft.com/office/officeart/2011/layout/HexagonRadial"/>
    <dgm:cxn modelId="{67CFDBD1-5DA4-41DF-97CC-8C9D9EC004BB}" type="presParOf" srcId="{321F33FA-1FFA-435B-A0CC-65B814D5BA19}" destId="{9D1E1943-5BB6-4A3E-9DCE-9959BBE2CCE3}" srcOrd="0" destOrd="0" presId="urn:microsoft.com/office/officeart/2011/layout/HexagonRadial"/>
    <dgm:cxn modelId="{524999E6-3625-49AD-B7B9-A48FC9A3703F}" type="presParOf" srcId="{321F33FA-1FFA-435B-A0CC-65B814D5BA19}" destId="{25E33223-7518-4044-88A3-173F90D05B22}" srcOrd="1" destOrd="0" presId="urn:microsoft.com/office/officeart/2011/layout/HexagonRadial"/>
    <dgm:cxn modelId="{1C09B119-DABA-4F8B-8883-79E61E0617B4}" type="presParOf" srcId="{25E33223-7518-4044-88A3-173F90D05B22}" destId="{B424DA05-3476-491D-9A81-7633A450C32E}" srcOrd="0" destOrd="0" presId="urn:microsoft.com/office/officeart/2011/layout/HexagonRadial"/>
    <dgm:cxn modelId="{C1123755-669A-41A1-916B-A1AF37F1603C}" type="presParOf" srcId="{321F33FA-1FFA-435B-A0CC-65B814D5BA19}" destId="{54C43783-4E79-4A05-B6FC-70F5D917BC5C}" srcOrd="2" destOrd="0" presId="urn:microsoft.com/office/officeart/2011/layout/HexagonRadial"/>
    <dgm:cxn modelId="{B8ED3185-9DE7-471E-A8F6-6306E4DEACAC}" type="presParOf" srcId="{321F33FA-1FFA-435B-A0CC-65B814D5BA19}" destId="{ADE4FC04-CA13-4E8D-A2A0-D43227A53D3A}" srcOrd="3" destOrd="0" presId="urn:microsoft.com/office/officeart/2011/layout/HexagonRadial"/>
    <dgm:cxn modelId="{4A005292-4255-48A4-ADF7-74C1E7D41D46}" type="presParOf" srcId="{ADE4FC04-CA13-4E8D-A2A0-D43227A53D3A}" destId="{040278D0-18AA-428D-9ECF-2CE57C54F883}" srcOrd="0" destOrd="0" presId="urn:microsoft.com/office/officeart/2011/layout/HexagonRadial"/>
    <dgm:cxn modelId="{661A3DB2-D823-4029-8016-EA70B32BFF4B}" type="presParOf" srcId="{321F33FA-1FFA-435B-A0CC-65B814D5BA19}" destId="{5CA9E482-11FE-4144-827E-FFE5E1070F5D}" srcOrd="4" destOrd="0" presId="urn:microsoft.com/office/officeart/2011/layout/HexagonRadial"/>
    <dgm:cxn modelId="{B681BD15-BE8E-4EB6-864F-1A108012CE00}" type="presParOf" srcId="{321F33FA-1FFA-435B-A0CC-65B814D5BA19}" destId="{A75D5510-459D-4A13-9F28-3CBBECE6E867}" srcOrd="5" destOrd="0" presId="urn:microsoft.com/office/officeart/2011/layout/HexagonRadial"/>
    <dgm:cxn modelId="{98409659-627D-4EC9-BA9F-F84E0EEAD6A2}" type="presParOf" srcId="{A75D5510-459D-4A13-9F28-3CBBECE6E867}" destId="{97BFA4A8-DB46-4A1D-8547-AD1FAA5CEA1E}" srcOrd="0" destOrd="0" presId="urn:microsoft.com/office/officeart/2011/layout/HexagonRadial"/>
    <dgm:cxn modelId="{9FDC6400-227C-488D-A112-FADD3FA47EEF}" type="presParOf" srcId="{321F33FA-1FFA-435B-A0CC-65B814D5BA19}" destId="{A95F7A07-2D70-4560-90BD-9E26703DF9DA}" srcOrd="6" destOrd="0" presId="urn:microsoft.com/office/officeart/2011/layout/HexagonRadial"/>
    <dgm:cxn modelId="{0D3D8DEF-295C-460A-8CD4-1A9EA35149C6}" type="presParOf" srcId="{321F33FA-1FFA-435B-A0CC-65B814D5BA19}" destId="{5DAA7F8E-137B-48F7-993B-603B021EAA0B}" srcOrd="7" destOrd="0" presId="urn:microsoft.com/office/officeart/2011/layout/HexagonRadial"/>
    <dgm:cxn modelId="{B920C981-655A-4655-9F91-4C7BB3EF8BE7}" type="presParOf" srcId="{5DAA7F8E-137B-48F7-993B-603B021EAA0B}" destId="{0A89B8B4-D331-4B4B-91A7-6F7C65105618}" srcOrd="0" destOrd="0" presId="urn:microsoft.com/office/officeart/2011/layout/HexagonRadial"/>
    <dgm:cxn modelId="{1DC58284-8E52-49DB-84F3-DFAD4E505B20}" type="presParOf" srcId="{321F33FA-1FFA-435B-A0CC-65B814D5BA19}" destId="{3C595B17-7B8F-4308-98DB-444036937D0D}" srcOrd="8" destOrd="0" presId="urn:microsoft.com/office/officeart/2011/layout/HexagonRadial"/>
    <dgm:cxn modelId="{7D36BF51-4221-4A4F-A92C-96641059B7AB}" type="presParOf" srcId="{321F33FA-1FFA-435B-A0CC-65B814D5BA19}" destId="{3B6D4BE5-A2DF-4F96-83CD-0A22F15391E0}" srcOrd="9" destOrd="0" presId="urn:microsoft.com/office/officeart/2011/layout/HexagonRadial"/>
    <dgm:cxn modelId="{B46153B9-9EA0-45D0-B58F-D4F371DC086D}" type="presParOf" srcId="{3B6D4BE5-A2DF-4F96-83CD-0A22F15391E0}" destId="{2BA72AC6-AE22-4320-B18B-9BE81122FA32}" srcOrd="0" destOrd="0" presId="urn:microsoft.com/office/officeart/2011/layout/HexagonRadial"/>
    <dgm:cxn modelId="{5D58BA8F-CC88-45D1-8623-97BD4CB54833}" type="presParOf" srcId="{321F33FA-1FFA-435B-A0CC-65B814D5BA19}" destId="{923D6A58-3A53-43A9-A06F-EEF3DD3AE5EB}" srcOrd="10" destOrd="0" presId="urn:microsoft.com/office/officeart/2011/layout/HexagonRadial"/>
    <dgm:cxn modelId="{9E72D59A-BB48-4A26-9614-5E7C27A79A39}" type="presParOf" srcId="{321F33FA-1FFA-435B-A0CC-65B814D5BA19}" destId="{42EF4360-6724-4C42-AA88-9DB039BFE4D1}" srcOrd="11" destOrd="0" presId="urn:microsoft.com/office/officeart/2011/layout/HexagonRadial"/>
    <dgm:cxn modelId="{4BDB4171-45EB-4F6C-BBB1-F8A3E88FC392}" type="presParOf" srcId="{42EF4360-6724-4C42-AA88-9DB039BFE4D1}" destId="{CE608051-3594-454A-873F-6F5DCACFEAE5}" srcOrd="0" destOrd="0" presId="urn:microsoft.com/office/officeart/2011/layout/HexagonRadial"/>
    <dgm:cxn modelId="{BEA95B9E-B24D-450E-8F6D-91C01198F3C2}" type="presParOf" srcId="{321F33FA-1FFA-435B-A0CC-65B814D5BA19}" destId="{E24B2293-3A82-43FA-8620-0B7F587E43E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3DCF5-2E5A-4187-8AC5-059A58BC6D35}">
      <dsp:nvSpPr>
        <dsp:cNvPr id="0" name=""/>
        <dsp:cNvSpPr/>
      </dsp:nvSpPr>
      <dsp:spPr>
        <a:xfrm rot="5400000">
          <a:off x="-358392" y="558466"/>
          <a:ext cx="2389285" cy="16724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Przygotowanie</a:t>
          </a:r>
        </a:p>
      </dsp:txBody>
      <dsp:txXfrm rot="-5400000">
        <a:off x="2" y="1036323"/>
        <a:ext cx="1672499" cy="716786"/>
      </dsp:txXfrm>
    </dsp:sp>
    <dsp:sp modelId="{2CD53A22-B563-4B33-A09A-2F769DF416AB}">
      <dsp:nvSpPr>
        <dsp:cNvPr id="0" name=""/>
        <dsp:cNvSpPr/>
      </dsp:nvSpPr>
      <dsp:spPr>
        <a:xfrm rot="5400000">
          <a:off x="4109961" y="-2434693"/>
          <a:ext cx="1947646" cy="6822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uchwała delimitacyjna (prawo pierwokupu, zakaz wydawania decyzji o warunkach zabudowy, podwyższenie podatku od nieruchomości)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GPR (bonifikata)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SSR (dotacje, społeczne budownictwo czynszowe - SBC, przeprowadzki)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MPR (wytyczne projektowe, ograniczenie niepożądanej działalności handlowej lub usługowej)</a:t>
          </a:r>
        </a:p>
      </dsp:txBody>
      <dsp:txXfrm rot="-5400000">
        <a:off x="1672499" y="97845"/>
        <a:ext cx="6727494" cy="1757494"/>
      </dsp:txXfrm>
    </dsp:sp>
    <dsp:sp modelId="{039903CD-6A08-4183-8319-A8E1A6BEC8F1}">
      <dsp:nvSpPr>
        <dsp:cNvPr id="0" name=""/>
        <dsp:cNvSpPr/>
      </dsp:nvSpPr>
      <dsp:spPr>
        <a:xfrm rot="5400000">
          <a:off x="-358392" y="2675992"/>
          <a:ext cx="2389285" cy="16724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Koordynowanie</a:t>
          </a:r>
        </a:p>
      </dsp:txBody>
      <dsp:txXfrm rot="-5400000">
        <a:off x="2" y="3153849"/>
        <a:ext cx="1672499" cy="716786"/>
      </dsp:txXfrm>
    </dsp:sp>
    <dsp:sp modelId="{ADFC665B-AB32-4445-8169-FC1CE5866A1E}">
      <dsp:nvSpPr>
        <dsp:cNvPr id="0" name=""/>
        <dsp:cNvSpPr/>
      </dsp:nvSpPr>
      <dsp:spPr>
        <a:xfrm rot="5400000">
          <a:off x="4307267" y="-317168"/>
          <a:ext cx="1553035" cy="68225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GPR jako umowa społeczna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SSR (przeprowadzki, ułatwienia w remontach wspólnot mieszkaniowych z większościowym udziałem gminy),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MPR (nowa organizacja ruchu, umowa urbanistyczna)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672500" y="2393412"/>
        <a:ext cx="6746757" cy="1401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3DCF5-2E5A-4187-8AC5-059A58BC6D35}">
      <dsp:nvSpPr>
        <dsp:cNvPr id="0" name=""/>
        <dsp:cNvSpPr/>
      </dsp:nvSpPr>
      <dsp:spPr>
        <a:xfrm rot="5400000">
          <a:off x="-353568" y="360102"/>
          <a:ext cx="2357121" cy="16499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Tworzenie warunków</a:t>
          </a:r>
        </a:p>
      </dsp:txBody>
      <dsp:txXfrm rot="-5400000">
        <a:off x="1" y="831527"/>
        <a:ext cx="1649985" cy="707136"/>
      </dsp:txXfrm>
    </dsp:sp>
    <dsp:sp modelId="{2CD53A22-B563-4B33-A09A-2F769DF416AB}">
      <dsp:nvSpPr>
        <dsp:cNvPr id="0" name=""/>
        <dsp:cNvSpPr/>
      </dsp:nvSpPr>
      <dsp:spPr>
        <a:xfrm rot="5400000">
          <a:off x="4306463" y="-2649943"/>
          <a:ext cx="1532129" cy="6845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uchwała delimitacyjna (zakaz decyzji WZ)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GPR (bonifikata, nadrzędność wobec </a:t>
          </a:r>
          <a:r>
            <a:rPr lang="pl-PL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SUiKZP</a:t>
          </a: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SSR (dotacje, społeczne budownictwo czynszowe, specjalne zasady przetargowe)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MPR (wytyczne projektowe, umowa urbanistyczna)</a:t>
          </a:r>
        </a:p>
      </dsp:txBody>
      <dsp:txXfrm rot="-5400000">
        <a:off x="1649986" y="81326"/>
        <a:ext cx="6770292" cy="1382545"/>
      </dsp:txXfrm>
    </dsp:sp>
    <dsp:sp modelId="{039903CD-6A08-4183-8319-A8E1A6BEC8F1}">
      <dsp:nvSpPr>
        <dsp:cNvPr id="0" name=""/>
        <dsp:cNvSpPr/>
      </dsp:nvSpPr>
      <dsp:spPr>
        <a:xfrm rot="5400000">
          <a:off x="-353568" y="2699565"/>
          <a:ext cx="2357121" cy="16499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Prowadzenie</a:t>
          </a:r>
        </a:p>
      </dsp:txBody>
      <dsp:txXfrm rot="-5400000">
        <a:off x="1" y="3170990"/>
        <a:ext cx="1649985" cy="707136"/>
      </dsp:txXfrm>
    </dsp:sp>
    <dsp:sp modelId="{ADFC665B-AB32-4445-8169-FC1CE5866A1E}">
      <dsp:nvSpPr>
        <dsp:cNvPr id="0" name=""/>
        <dsp:cNvSpPr/>
      </dsp:nvSpPr>
      <dsp:spPr>
        <a:xfrm rot="5400000">
          <a:off x="4056021" y="-310481"/>
          <a:ext cx="2033012" cy="68450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uchwała delimitacyjna (prawo pierwokupu, wzrost podatku)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GPR (akt kierownictwa wewnętrznego)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SSR (prawo pierwokupu, cele publiczne (SBC, zieleń), wzmocnienie bezpieczeństwa ekonomicznego gminy, ułatwienia w ustalaniu stron, przeprowadzki, ułatwienia w remontach wspólnot, wzrost opłaty adiacenckiej)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>
              <a:latin typeface="Calibri" panose="020F0502020204030204" pitchFamily="34" charset="0"/>
              <a:cs typeface="Calibri" panose="020F0502020204030204" pitchFamily="34" charset="0"/>
            </a:rPr>
            <a:t>MPR (organizacja </a:t>
          </a:r>
          <a:r>
            <a:rPr lang="pl-PL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ruchu)</a:t>
          </a:r>
          <a:endParaRPr lang="pl-PL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649986" y="2194797"/>
        <a:ext cx="6745841" cy="18345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BC668-F54F-4303-BC61-8CC90866B9BA}">
      <dsp:nvSpPr>
        <dsp:cNvPr id="0" name=""/>
        <dsp:cNvSpPr/>
      </dsp:nvSpPr>
      <dsp:spPr>
        <a:xfrm>
          <a:off x="2711779" y="496"/>
          <a:ext cx="605922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Wsparcie dla max. 30% mieszkańców. Dlaczego?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Znaczenie partycypacji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Zaakceptowanie obciążeń, docenienie korzyści</a:t>
          </a:r>
        </a:p>
      </dsp:txBody>
      <dsp:txXfrm>
        <a:off x="2711779" y="242342"/>
        <a:ext cx="5333683" cy="1451073"/>
      </dsp:txXfrm>
    </dsp:sp>
    <dsp:sp modelId="{2B331341-FBD0-48C1-BAA1-89066B2A1490}">
      <dsp:nvSpPr>
        <dsp:cNvPr id="0" name=""/>
        <dsp:cNvSpPr/>
      </dsp:nvSpPr>
      <dsp:spPr>
        <a:xfrm>
          <a:off x="294342" y="496"/>
          <a:ext cx="2417436" cy="1934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/>
            <a:t>Mieszkaniec gminy</a:t>
          </a:r>
        </a:p>
      </dsp:txBody>
      <dsp:txXfrm>
        <a:off x="388789" y="94943"/>
        <a:ext cx="2228542" cy="1745871"/>
      </dsp:txXfrm>
    </dsp:sp>
    <dsp:sp modelId="{F08E4B90-ADBF-44D3-9E64-1D3531D6D526}">
      <dsp:nvSpPr>
        <dsp:cNvPr id="0" name=""/>
        <dsp:cNvSpPr/>
      </dsp:nvSpPr>
      <dsp:spPr>
        <a:xfrm>
          <a:off x="2711779" y="2128738"/>
          <a:ext cx="605922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Czy zmienią się sąsiedzi?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Czy zmieni się dostęp do sklepów i usług?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Jak będzie zorganizowany ruch? Czy będą miejsca parkingowe?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Czy otoczenie będzie estetyczne?</a:t>
          </a:r>
        </a:p>
      </dsp:txBody>
      <dsp:txXfrm>
        <a:off x="2711779" y="2370584"/>
        <a:ext cx="5333683" cy="1451073"/>
      </dsp:txXfrm>
    </dsp:sp>
    <dsp:sp modelId="{6C668F0B-E3B1-40DC-B260-09E7AA3B82D5}">
      <dsp:nvSpPr>
        <dsp:cNvPr id="0" name=""/>
        <dsp:cNvSpPr/>
      </dsp:nvSpPr>
      <dsp:spPr>
        <a:xfrm>
          <a:off x="294342" y="2128738"/>
          <a:ext cx="2417436" cy="19347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100" kern="1200" dirty="0"/>
            <a:t>Mieszkaniec obszaru</a:t>
          </a:r>
        </a:p>
      </dsp:txBody>
      <dsp:txXfrm>
        <a:off x="388789" y="2223185"/>
        <a:ext cx="2228542" cy="17458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9496-9127-425A-982C-4E4D168F4E03}" type="datetimeFigureOut">
              <a:rPr lang="pl-PL" smtClean="0"/>
              <a:t>2018-05-10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6A38D-5598-4F05-82DC-27FD358906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68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4419-6943-4F8F-B447-22BC3997DB36}" type="datetimeFigureOut">
              <a:rPr lang="pl-PL" smtClean="0"/>
              <a:pPr/>
              <a:t>2018-05-10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EEDA-D0C9-4663-95FE-DCEC4685D4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94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4419-6943-4F8F-B447-22BC3997DB36}" type="datetimeFigureOut">
              <a:rPr lang="pl-PL" smtClean="0"/>
              <a:pPr/>
              <a:t>2018-05-10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EEDA-D0C9-4663-95FE-DCEC4685D4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3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4419-6943-4F8F-B447-22BC3997DB36}" type="datetimeFigureOut">
              <a:rPr lang="pl-PL" smtClean="0"/>
              <a:pPr/>
              <a:t>2018-05-10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EEDA-D0C9-4663-95FE-DCEC4685D4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225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4419-6943-4F8F-B447-22BC3997DB36}" type="datetimeFigureOut">
              <a:rPr lang="pl-PL" smtClean="0"/>
              <a:pPr/>
              <a:t>2018-05-10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EEDA-D0C9-4663-95FE-DCEC4685D4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19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4419-6943-4F8F-B447-22BC3997DB36}" type="datetimeFigureOut">
              <a:rPr lang="pl-PL" smtClean="0"/>
              <a:pPr/>
              <a:t>2018-05-10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EEDA-D0C9-4663-95FE-DCEC4685D4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78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4419-6943-4F8F-B447-22BC3997DB36}" type="datetimeFigureOut">
              <a:rPr lang="pl-PL" smtClean="0"/>
              <a:pPr/>
              <a:t>2018-05-10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EEDA-D0C9-4663-95FE-DCEC4685D4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18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4419-6943-4F8F-B447-22BC3997DB36}" type="datetimeFigureOut">
              <a:rPr lang="pl-PL" smtClean="0"/>
              <a:pPr/>
              <a:t>2018-05-10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EEDA-D0C9-4663-95FE-DCEC4685D4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31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4419-6943-4F8F-B447-22BC3997DB36}" type="datetimeFigureOut">
              <a:rPr lang="pl-PL" smtClean="0"/>
              <a:pPr/>
              <a:t>2018-05-10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EEDA-D0C9-4663-95FE-DCEC4685D4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603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4419-6943-4F8F-B447-22BC3997DB36}" type="datetimeFigureOut">
              <a:rPr lang="pl-PL" smtClean="0"/>
              <a:pPr/>
              <a:t>2018-05-10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EEDA-D0C9-4663-95FE-DCEC4685D4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72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4419-6943-4F8F-B447-22BC3997DB36}" type="datetimeFigureOut">
              <a:rPr lang="pl-PL" smtClean="0"/>
              <a:pPr/>
              <a:t>2018-05-10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EEDA-D0C9-4663-95FE-DCEC4685D4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761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4419-6943-4F8F-B447-22BC3997DB36}" type="datetimeFigureOut">
              <a:rPr lang="pl-PL" smtClean="0"/>
              <a:pPr/>
              <a:t>2018-05-10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0EEDA-D0C9-4663-95FE-DCEC4685D4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69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C4419-6943-4F8F-B447-22BC3997DB36}" type="datetimeFigureOut">
              <a:rPr lang="pl-PL" smtClean="0"/>
              <a:pPr/>
              <a:t>2018-05-10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0EEDA-D0C9-4663-95FE-DCEC4685D4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019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30" r="38897"/>
          <a:stretch/>
        </p:blipFill>
        <p:spPr>
          <a:xfrm>
            <a:off x="3542203" y="-406400"/>
            <a:ext cx="5587277" cy="7259819"/>
          </a:xfrm>
          <a:prstGeom prst="rect">
            <a:avLst/>
          </a:prstGeom>
        </p:spPr>
      </p:pic>
      <p:sp>
        <p:nvSpPr>
          <p:cNvPr id="4" name="Dowolny kształt: kształt 4"/>
          <p:cNvSpPr/>
          <p:nvPr/>
        </p:nvSpPr>
        <p:spPr>
          <a:xfrm>
            <a:off x="0" y="1"/>
            <a:ext cx="6057900" cy="6870700"/>
          </a:xfrm>
          <a:custGeom>
            <a:avLst/>
            <a:gdLst>
              <a:gd name="connsiteX0" fmla="*/ 0 w 6057900"/>
              <a:gd name="connsiteY0" fmla="*/ 0 h 6870700"/>
              <a:gd name="connsiteX1" fmla="*/ 12700 w 6057900"/>
              <a:gd name="connsiteY1" fmla="*/ 6870700 h 6870700"/>
              <a:gd name="connsiteX2" fmla="*/ 6057900 w 6057900"/>
              <a:gd name="connsiteY2" fmla="*/ 6870700 h 6870700"/>
              <a:gd name="connsiteX3" fmla="*/ 3670300 w 6057900"/>
              <a:gd name="connsiteY3" fmla="*/ 0 h 6870700"/>
              <a:gd name="connsiteX4" fmla="*/ 0 w 6057900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70700">
                <a:moveTo>
                  <a:pt x="0" y="0"/>
                </a:moveTo>
                <a:cubicBezTo>
                  <a:pt x="4233" y="2290233"/>
                  <a:pt x="8467" y="4580467"/>
                  <a:pt x="12700" y="6870700"/>
                </a:cubicBezTo>
                <a:lnTo>
                  <a:pt x="6057900" y="6870700"/>
                </a:lnTo>
                <a:lnTo>
                  <a:pt x="3670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74128" y="1359243"/>
            <a:ext cx="4382334" cy="1266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l-PL" sz="3600" dirty="0">
                <a:solidFill>
                  <a:srgbClr val="FC780B"/>
                </a:solidFill>
                <a:latin typeface="Calibri" panose="020F0502020204030204" pitchFamily="34" charset="0"/>
                <a:ea typeface="ＤＦ明朝体W5" panose="02010609010101010101" pitchFamily="49" charset="-128"/>
              </a:rPr>
              <a:t>Narzędzia ustawowe </a:t>
            </a:r>
            <a:endParaRPr lang="pl-PL" sz="3600" dirty="0" smtClean="0">
              <a:solidFill>
                <a:srgbClr val="FC780B"/>
              </a:solidFill>
              <a:latin typeface="Calibri" panose="020F0502020204030204" pitchFamily="34" charset="0"/>
              <a:ea typeface="ＤＦ明朝体W5" panose="02010609010101010101" pitchFamily="49" charset="-128"/>
            </a:endParaRPr>
          </a:p>
          <a:p>
            <a:pPr>
              <a:lnSpc>
                <a:spcPct val="80000"/>
              </a:lnSpc>
            </a:pPr>
            <a:r>
              <a:rPr lang="pl-PL" sz="3600" dirty="0" smtClean="0">
                <a:solidFill>
                  <a:srgbClr val="FC780B"/>
                </a:solidFill>
                <a:latin typeface="Calibri" panose="020F0502020204030204" pitchFamily="34" charset="0"/>
                <a:ea typeface="ＤＦ明朝体W5" panose="02010609010101010101" pitchFamily="49" charset="-128"/>
              </a:rPr>
              <a:t>z </a:t>
            </a:r>
            <a:r>
              <a:rPr lang="pl-PL" sz="3600" dirty="0">
                <a:solidFill>
                  <a:srgbClr val="FC780B"/>
                </a:solidFill>
                <a:latin typeface="Calibri" panose="020F0502020204030204" pitchFamily="34" charset="0"/>
                <a:ea typeface="ＤＦ明朝体W5" panose="02010609010101010101" pitchFamily="49" charset="-128"/>
              </a:rPr>
              <a:t>perspektywy mieszkańca, przedsiębiorcy, organizacji</a:t>
            </a:r>
          </a:p>
          <a:p>
            <a:pPr>
              <a:lnSpc>
                <a:spcPct val="80000"/>
              </a:lnSpc>
            </a:pPr>
            <a:r>
              <a:rPr lang="pl-PL" sz="3600" dirty="0">
                <a:solidFill>
                  <a:srgbClr val="FC780B"/>
                </a:solidFill>
                <a:latin typeface="Calibri" panose="020F0502020204030204" pitchFamily="34" charset="0"/>
                <a:ea typeface="ＤＦ明朝体W5" panose="02010609010101010101" pitchFamily="49" charset="-128"/>
              </a:rPr>
              <a:t>pozarządowej i gminy.</a:t>
            </a:r>
            <a:r>
              <a:rPr lang="pl-PL" sz="3200" dirty="0">
                <a:solidFill>
                  <a:srgbClr val="FC780B"/>
                </a:solidFill>
                <a:latin typeface="Calibri" panose="020F0502020204030204" pitchFamily="34" charset="0"/>
                <a:ea typeface="ＤＦ明朝体W5" panose="02010609010101010101" pitchFamily="49" charset="-128"/>
              </a:rPr>
              <a:t> </a:t>
            </a:r>
            <a:endParaRPr lang="pl-PL" sz="3200" dirty="0" smtClean="0">
              <a:solidFill>
                <a:srgbClr val="FC780B"/>
              </a:solidFill>
              <a:latin typeface="Calibri" panose="020F0502020204030204" pitchFamily="34" charset="0"/>
              <a:ea typeface="ＤＦ明朝体W5" panose="02010609010101010101" pitchFamily="49" charset="-128"/>
            </a:endParaRPr>
          </a:p>
          <a:p>
            <a:pPr>
              <a:lnSpc>
                <a:spcPct val="80000"/>
              </a:lnSpc>
            </a:pPr>
            <a:endParaRPr lang="pl-PL" sz="3200" dirty="0">
              <a:solidFill>
                <a:srgbClr val="FC780B"/>
              </a:solidFill>
              <a:latin typeface="Dosis" panose="02010503020202060003" pitchFamily="2" charset="-18"/>
              <a:ea typeface="ＤＦ明朝体W5" panose="02010609010101010101" pitchFamily="49" charset="-128"/>
            </a:endParaRPr>
          </a:p>
          <a:p>
            <a:pPr>
              <a:lnSpc>
                <a:spcPct val="80000"/>
              </a:lnSpc>
            </a:pPr>
            <a:r>
              <a:rPr lang="pl-PL" sz="2800" dirty="0" smtClean="0">
                <a:solidFill>
                  <a:srgbClr val="FFFFFF"/>
                </a:solidFill>
                <a:latin typeface="Calibri" panose="020F0502020204030204" pitchFamily="34" charset="0"/>
                <a:ea typeface="ＤＦ明朝体W5" panose="02010609010101010101" pitchFamily="49" charset="-128"/>
              </a:rPr>
              <a:t>Wskazówki praktyczne</a:t>
            </a:r>
            <a:endParaRPr lang="pl-PL" sz="2800" dirty="0">
              <a:solidFill>
                <a:srgbClr val="FFFFFF"/>
              </a:solidFill>
              <a:latin typeface="Calibri" panose="020F0502020204030204" pitchFamily="34" charset="0"/>
              <a:ea typeface="ＤＦ明朝体W5" panose="02010609010101010101" pitchFamily="49" charset="-128"/>
            </a:endParaRPr>
          </a:p>
          <a:p>
            <a:pPr>
              <a:lnSpc>
                <a:spcPct val="80000"/>
              </a:lnSpc>
            </a:pPr>
            <a:endParaRPr lang="pl-PL" sz="2000" dirty="0" smtClean="0">
              <a:solidFill>
                <a:srgbClr val="FFFFFF"/>
              </a:solidFill>
              <a:latin typeface="Calibri" panose="020F0502020204030204" pitchFamily="34" charset="0"/>
              <a:ea typeface="ＤＦ明朝体W5" panose="02010609010101010101" pitchFamily="49" charset="-128"/>
            </a:endParaRPr>
          </a:p>
          <a:p>
            <a:pPr>
              <a:lnSpc>
                <a:spcPct val="80000"/>
              </a:lnSpc>
            </a:pPr>
            <a:r>
              <a:rPr lang="pl-PL" sz="2000" dirty="0" smtClean="0">
                <a:solidFill>
                  <a:srgbClr val="FFFFFF"/>
                </a:solidFill>
                <a:latin typeface="Calibri" panose="020F0502020204030204" pitchFamily="34" charset="0"/>
                <a:ea typeface="ＤＦ明朝体W5" panose="02010609010101010101" pitchFamily="49" charset="-128"/>
              </a:rPr>
              <a:t>dr </a:t>
            </a:r>
            <a:r>
              <a:rPr lang="pl-PL" sz="2000" dirty="0">
                <a:solidFill>
                  <a:srgbClr val="FFFFFF"/>
                </a:solidFill>
                <a:latin typeface="Calibri" panose="020F0502020204030204" pitchFamily="34" charset="0"/>
                <a:ea typeface="ＤＦ明朝体W5" panose="02010609010101010101" pitchFamily="49" charset="-128"/>
              </a:rPr>
              <a:t>Aleksandra </a:t>
            </a:r>
            <a:r>
              <a:rPr lang="pl-PL" sz="2000" dirty="0" smtClean="0">
                <a:solidFill>
                  <a:srgbClr val="FFFFFF"/>
                </a:solidFill>
                <a:latin typeface="Calibri" panose="020F0502020204030204" pitchFamily="34" charset="0"/>
                <a:ea typeface="ＤＦ明朝体W5" panose="02010609010101010101" pitchFamily="49" charset="-128"/>
              </a:rPr>
              <a:t>Jadach-Sepioło</a:t>
            </a:r>
            <a:endParaRPr lang="pl-PL" sz="2000" dirty="0">
              <a:solidFill>
                <a:srgbClr val="FFFFFF"/>
              </a:solidFill>
              <a:latin typeface="Calibri" panose="020F0502020204030204" pitchFamily="34" charset="0"/>
              <a:ea typeface="ＤＦ明朝体W5" panose="02010609010101010101" pitchFamily="49" charset="-128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85" y="5703811"/>
            <a:ext cx="3985419" cy="10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3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6702" y="1550321"/>
            <a:ext cx="8535014" cy="4879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/>
              <a:t>Ograniczenia muszą wynikać z ustaleń GPR, np. diagnoz sytuacji społeczno-ekonomicznej dzielnicy wskazujących na konieczność regulacji rynku. Tylko na podstawie mpzp (od 6 do 12 miesięcy od przyjęcia planu).</a:t>
            </a:r>
          </a:p>
          <a:p>
            <a:pPr marL="0" indent="0" algn="just">
              <a:buNone/>
            </a:pPr>
            <a:r>
              <a:rPr lang="pl-PL" sz="2400" dirty="0"/>
              <a:t>Możliwe zastosowania:</a:t>
            </a:r>
          </a:p>
          <a:p>
            <a:pPr marL="354013" lvl="1" algn="just"/>
            <a:r>
              <a:rPr lang="pl-PL" sz="2200" dirty="0"/>
              <a:t>Ograniczenie </a:t>
            </a:r>
            <a:r>
              <a:rPr lang="pl-PL" sz="2200" b="1" dirty="0"/>
              <a:t>lokalizacji sklepów monopolowych</a:t>
            </a:r>
            <a:r>
              <a:rPr lang="pl-PL" sz="2200" dirty="0"/>
              <a:t>, „agencji towarzyskich” (działanie prewencyjne); </a:t>
            </a:r>
          </a:p>
          <a:p>
            <a:pPr marL="354013" lvl="1" algn="just"/>
            <a:r>
              <a:rPr lang="pl-PL" sz="2200" dirty="0"/>
              <a:t>Ograniczenie </a:t>
            </a:r>
            <a:r>
              <a:rPr lang="pl-PL" sz="2200" b="1" dirty="0"/>
              <a:t>konkurencji dla lokalnej przedsiębiorczości </a:t>
            </a:r>
            <a:r>
              <a:rPr lang="pl-PL" sz="2200" dirty="0"/>
              <a:t>(ograniczenie lokalizacji supermarketów, dyskontów);</a:t>
            </a:r>
          </a:p>
          <a:p>
            <a:pPr marL="354013" lvl="1" algn="just"/>
            <a:r>
              <a:rPr lang="pl-PL" sz="2200" dirty="0"/>
              <a:t>Kształtowanie </a:t>
            </a:r>
            <a:r>
              <a:rPr lang="pl-PL" sz="2200" b="1" dirty="0"/>
              <a:t>ulic handlowych </a:t>
            </a:r>
            <a:r>
              <a:rPr lang="pl-PL" sz="2200" dirty="0"/>
              <a:t>(jeśli GPR zawiera elementy takich strategii), dobór najemców i np. ograniczenie lokalizacji oddziałów banków, sklepów telefonii komórkowej).</a:t>
            </a:r>
          </a:p>
          <a:p>
            <a:pPr marL="0" indent="0" algn="just">
              <a:buNone/>
            </a:pPr>
            <a:endParaRPr lang="pl-PL" dirty="0">
              <a:latin typeface="+mj-lt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94590"/>
            <a:ext cx="9144000" cy="1325563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FC780B"/>
                </a:solidFill>
              </a:rPr>
              <a:t>Narzędzia ustawowe z perspektywy przedsiębiorcy – ograniczenie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1909716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7203" y="1805960"/>
            <a:ext cx="8535015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/>
              <a:t>Przedmiotem zamówienia muszą być usługi lub roboty budowlane realizujące przedsięwzięcia rewitalizacyjne na terenie SSR, mające na celu aktywizację osób mieszkających na terenie strefy:</a:t>
            </a:r>
          </a:p>
          <a:p>
            <a:pPr algn="just"/>
            <a:r>
              <a:rPr lang="pl-PL" dirty="0">
                <a:latin typeface="+mj-lt"/>
              </a:rPr>
              <a:t>realizacja przez organizację pozarządową lub spółdzielnię socjalną, gdy przedmiot działalności należy do działalności statutowej wykonawcy,</a:t>
            </a:r>
          </a:p>
          <a:p>
            <a:pPr algn="just"/>
            <a:r>
              <a:rPr lang="pl-PL" dirty="0">
                <a:latin typeface="+mj-lt"/>
              </a:rPr>
              <a:t>do 221 000 euro dla dostaw lub usług oraz 5 548 000 dla robót budowlanych.</a:t>
            </a:r>
          </a:p>
          <a:p>
            <a:pPr marL="0" indent="0" algn="just">
              <a:buNone/>
            </a:pPr>
            <a:r>
              <a:rPr lang="pl-PL" dirty="0">
                <a:latin typeface="+mj-lt"/>
              </a:rPr>
              <a:t>Zamówienie musi być udzielane w sposób zapewniający przejrzystość i równe traktowanie podmiotów zainteresowanych, jednak z uwzględnieniem celu, tj. aktywizacji osób, których miejsce zamieszkania znajduje się na terenie SSR. 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19526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C780B"/>
                </a:solidFill>
              </a:rPr>
              <a:t>Narzędzia ustawowe z perspektywy organizacji pozarządowej/spółdzielni socjalnej</a:t>
            </a:r>
          </a:p>
        </p:txBody>
      </p:sp>
    </p:spTree>
    <p:extLst>
      <p:ext uri="{BB962C8B-B14F-4D97-AF65-F5344CB8AC3E}">
        <p14:creationId xmlns:p14="http://schemas.microsoft.com/office/powerpoint/2010/main" val="316362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18255"/>
            <a:ext cx="78867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C780B"/>
                </a:solidFill>
              </a:rPr>
              <a:t>Podsumowanie – cel stosowania narzędzi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8A9F8EBD-F650-4658-B5B5-E6C7AB1FA7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5021738"/>
              </p:ext>
            </p:extLst>
          </p:nvPr>
        </p:nvGraphicFramePr>
        <p:xfrm>
          <a:off x="324464" y="675968"/>
          <a:ext cx="9124336" cy="550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1563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30" r="38897"/>
          <a:stretch/>
        </p:blipFill>
        <p:spPr>
          <a:xfrm>
            <a:off x="3542203" y="-406400"/>
            <a:ext cx="5587277" cy="7259819"/>
          </a:xfrm>
          <a:prstGeom prst="rect">
            <a:avLst/>
          </a:prstGeom>
        </p:spPr>
      </p:pic>
      <p:sp>
        <p:nvSpPr>
          <p:cNvPr id="5" name="Dowolny kształt: kształt 4"/>
          <p:cNvSpPr/>
          <p:nvPr/>
        </p:nvSpPr>
        <p:spPr>
          <a:xfrm>
            <a:off x="0" y="0"/>
            <a:ext cx="6057900" cy="6870700"/>
          </a:xfrm>
          <a:custGeom>
            <a:avLst/>
            <a:gdLst>
              <a:gd name="connsiteX0" fmla="*/ 0 w 6057900"/>
              <a:gd name="connsiteY0" fmla="*/ 0 h 6870700"/>
              <a:gd name="connsiteX1" fmla="*/ 12700 w 6057900"/>
              <a:gd name="connsiteY1" fmla="*/ 6870700 h 6870700"/>
              <a:gd name="connsiteX2" fmla="*/ 6057900 w 6057900"/>
              <a:gd name="connsiteY2" fmla="*/ 6870700 h 6870700"/>
              <a:gd name="connsiteX3" fmla="*/ 3670300 w 6057900"/>
              <a:gd name="connsiteY3" fmla="*/ 0 h 6870700"/>
              <a:gd name="connsiteX4" fmla="*/ 0 w 6057900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900" h="6870700">
                <a:moveTo>
                  <a:pt x="0" y="0"/>
                </a:moveTo>
                <a:cubicBezTo>
                  <a:pt x="4233" y="2290233"/>
                  <a:pt x="8467" y="4580467"/>
                  <a:pt x="12700" y="6870700"/>
                </a:cubicBezTo>
                <a:lnTo>
                  <a:pt x="6057900" y="6870700"/>
                </a:lnTo>
                <a:lnTo>
                  <a:pt x="36703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3A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29984" y="2691832"/>
            <a:ext cx="4677981" cy="1782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pl-PL" dirty="0">
                <a:solidFill>
                  <a:srgbClr val="FC780B"/>
                </a:solidFill>
                <a:latin typeface="+mn-lt"/>
                <a:ea typeface="ＤＦ明朝体W5" panose="02010609010101010101" pitchFamily="49" charset="-128"/>
              </a:rPr>
              <a:t>Dziękuję za uwagę</a:t>
            </a:r>
            <a:endParaRPr lang="pl-PL" sz="4000" dirty="0">
              <a:solidFill>
                <a:srgbClr val="FC780B"/>
              </a:solidFill>
              <a:latin typeface="+mn-lt"/>
              <a:ea typeface="ＤＦ明朝体W5" panose="02010609010101010101" pitchFamily="49" charset="-128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18007" y="3524642"/>
            <a:ext cx="436814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>
                <a:solidFill>
                  <a:schemeClr val="bg1"/>
                </a:solidFill>
              </a:rPr>
              <a:t>Aleksandra </a:t>
            </a:r>
            <a:r>
              <a:rPr lang="pl-PL" sz="1700" b="1" dirty="0">
                <a:solidFill>
                  <a:schemeClr val="bg1"/>
                </a:solidFill>
              </a:rPr>
              <a:t>Jadach-Sepioło</a:t>
            </a:r>
            <a:endParaRPr lang="pl-PL" sz="1700" dirty="0">
              <a:solidFill>
                <a:schemeClr val="bg1"/>
              </a:solidFill>
            </a:endParaRPr>
          </a:p>
          <a:p>
            <a:r>
              <a:rPr lang="pl-PL" sz="1700" dirty="0">
                <a:solidFill>
                  <a:schemeClr val="bg1"/>
                </a:solidFill>
              </a:rPr>
              <a:t>ajadach-sepiolo@irm.krakow.pl</a:t>
            </a:r>
          </a:p>
          <a:p>
            <a:r>
              <a:rPr lang="pl-PL" sz="1600" dirty="0">
                <a:solidFill>
                  <a:schemeClr val="bg1"/>
                </a:solidFill>
              </a:rPr>
              <a:t/>
            </a:r>
            <a:br>
              <a:rPr lang="pl-PL" sz="1600" dirty="0">
                <a:solidFill>
                  <a:schemeClr val="bg1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/>
            </a:r>
            <a:br>
              <a:rPr lang="pl-PL" sz="1600" dirty="0">
                <a:solidFill>
                  <a:schemeClr val="bg1"/>
                </a:solidFill>
              </a:rPr>
            </a:br>
            <a:endParaRPr lang="pl-PL" sz="1600" dirty="0">
              <a:solidFill>
                <a:schemeClr val="bg1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35" y="5250730"/>
            <a:ext cx="3985419" cy="10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4466" y="3108406"/>
            <a:ext cx="8495070" cy="1752447"/>
          </a:xfrm>
        </p:spPr>
        <p:txBody>
          <a:bodyPr>
            <a:normAutofit/>
          </a:bodyPr>
          <a:lstStyle/>
          <a:p>
            <a:pPr algn="just"/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Każdy element zadania własnego gminy został wzmocniony narzędziami.</a:t>
            </a:r>
          </a:p>
          <a:p>
            <a:pPr algn="just"/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Do ich wykorzystania potrzeba wiedzy o lokalnych uwarunkowaniach, wizji zmian oraz zaangażowania partnerów społeczno-gospodarczych, którzy skorzystają z powstałych możliwości.</a:t>
            </a:r>
          </a:p>
          <a:p>
            <a:pPr algn="just"/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pl-PL" dirty="0">
                <a:solidFill>
                  <a:srgbClr val="FC780B"/>
                </a:solidFill>
              </a:rPr>
              <a:t>Gmina – specyfika rewitalizacji jako zadania własnego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74BE754-CBD1-451C-A211-03B63968ED03}"/>
              </a:ext>
            </a:extLst>
          </p:cNvPr>
          <p:cNvSpPr txBox="1"/>
          <p:nvPr/>
        </p:nvSpPr>
        <p:spPr>
          <a:xfrm>
            <a:off x="324465" y="1584192"/>
            <a:ext cx="8495071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Przygotowanie, koordynowanie i tworzenie warunków do prowadzenia rewitalizacji, a także jej prowadzenie w zakresie właściwości gminy, stanowią jej zadania własne.  (art. 3 ust. 1 ustawy)</a:t>
            </a:r>
          </a:p>
        </p:txBody>
      </p:sp>
    </p:spTree>
    <p:extLst>
      <p:ext uri="{BB962C8B-B14F-4D97-AF65-F5344CB8AC3E}">
        <p14:creationId xmlns:p14="http://schemas.microsoft.com/office/powerpoint/2010/main" val="256937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pl-PL" dirty="0">
                <a:solidFill>
                  <a:srgbClr val="FC780B"/>
                </a:solidFill>
              </a:rPr>
              <a:t>Niezbędnik gminy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E990ECBA-805E-4DCA-8ED0-F05182C1D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139615"/>
              </p:ext>
            </p:extLst>
          </p:nvPr>
        </p:nvGraphicFramePr>
        <p:xfrm>
          <a:off x="324465" y="1406012"/>
          <a:ext cx="8495070" cy="4709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50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pl-PL" dirty="0">
                <a:solidFill>
                  <a:srgbClr val="FC780B"/>
                </a:solidFill>
              </a:rPr>
              <a:t>Niezbędnik gminy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E990ECBA-805E-4DCA-8ED0-F05182C1D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516730"/>
              </p:ext>
            </p:extLst>
          </p:nvPr>
        </p:nvGraphicFramePr>
        <p:xfrm>
          <a:off x="324465" y="1406012"/>
          <a:ext cx="8495070" cy="4709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8763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pl-PL" dirty="0">
                <a:solidFill>
                  <a:srgbClr val="FC780B"/>
                </a:solidFill>
              </a:rPr>
              <a:t>Narzędzia ustawowe z perspektywy mieszkańca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C926C854-FF0F-4584-A3C6-682C84DE4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980352"/>
              </p:ext>
            </p:extLst>
          </p:nvPr>
        </p:nvGraphicFramePr>
        <p:xfrm>
          <a:off x="78657" y="1829620"/>
          <a:ext cx="90653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849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18255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C780B"/>
                </a:solidFill>
              </a:rPr>
              <a:t>Narzędzia ustawowe z perspektywy właściciela nieruchomości - dotacje</a:t>
            </a:r>
          </a:p>
        </p:txBody>
      </p:sp>
      <p:sp>
        <p:nvSpPr>
          <p:cNvPr id="5" name="Prostokąt 2">
            <a:extLst>
              <a:ext uri="{FF2B5EF4-FFF2-40B4-BE49-F238E27FC236}">
                <a16:creationId xmlns:a16="http://schemas.microsoft.com/office/drawing/2014/main" xmlns="" id="{14CE2F89-7267-483C-A622-8BA5B357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0" y="1422476"/>
            <a:ext cx="5269832" cy="44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200" dirty="0"/>
              <a:t>W przypadku nieruchomości położonych na obszarze Strefy gmina może udzielić ich właścicielom lub użytkownikom wieczystym dotacji w wysokości nieprzekraczającej 50% nakładów koniecznych na wykonanie: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200" dirty="0"/>
              <a:t>robót budowlanych polegających na remoncie lub przebudowie,</a:t>
            </a:r>
          </a:p>
          <a:p>
            <a:pPr marL="457200" indent="-457200">
              <a:buFont typeface="+mj-lt"/>
              <a:buAutoNum type="arabicParenR"/>
            </a:pPr>
            <a:r>
              <a:rPr lang="pl-PL" sz="2200" dirty="0"/>
              <a:t>prac konserwatorskich i prac restauratorskich w odniesieniu do nieruchomości niewpisanych do rejestru zabytków</a:t>
            </a:r>
          </a:p>
          <a:p>
            <a:pPr marL="0" indent="0" algn="just">
              <a:buNone/>
            </a:pPr>
            <a:r>
              <a:rPr lang="pl-PL" sz="2200" dirty="0"/>
              <a:t>jeżeli wnioskowane działania służą realizacji przedsięwzięć rewitalizacyjnych.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8187A4-02AB-4AAE-B962-E8FDF719BAEB}"/>
              </a:ext>
            </a:extLst>
          </p:cNvPr>
          <p:cNvSpPr txBox="1"/>
          <p:nvPr/>
        </p:nvSpPr>
        <p:spPr>
          <a:xfrm>
            <a:off x="5614219" y="1933385"/>
            <a:ext cx="3283975" cy="34163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Do rozważenia:</a:t>
            </a:r>
          </a:p>
          <a:p>
            <a:endParaRPr lang="pl-PL" dirty="0"/>
          </a:p>
          <a:p>
            <a:r>
              <a:rPr lang="pl-PL" dirty="0"/>
              <a:t>1) Od czego powinien zależeć poziom dofinansowania (do 50%)?</a:t>
            </a:r>
          </a:p>
          <a:p>
            <a:endParaRPr lang="pl-PL" dirty="0"/>
          </a:p>
          <a:p>
            <a:r>
              <a:rPr lang="pl-PL" dirty="0"/>
              <a:t>2) Jaki powinien być harmonogram dotacji?</a:t>
            </a:r>
          </a:p>
          <a:p>
            <a:endParaRPr lang="pl-PL" dirty="0"/>
          </a:p>
          <a:p>
            <a:r>
              <a:rPr lang="pl-PL" dirty="0"/>
              <a:t>3) Zakres monitorowania dotacji</a:t>
            </a:r>
          </a:p>
          <a:p>
            <a:endParaRPr lang="pl-PL" dirty="0"/>
          </a:p>
          <a:p>
            <a:r>
              <a:rPr lang="pl-PL" dirty="0"/>
              <a:t>4) Procedura aktualizacji GPR</a:t>
            </a:r>
          </a:p>
        </p:txBody>
      </p:sp>
    </p:spTree>
    <p:extLst>
      <p:ext uri="{BB962C8B-B14F-4D97-AF65-F5344CB8AC3E}">
        <p14:creationId xmlns:p14="http://schemas.microsoft.com/office/powerpoint/2010/main" val="112157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9691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C780B"/>
                </a:solidFill>
              </a:rPr>
              <a:t>Narzędzia ustawowe z perspektywy właściciela nieruchomości – wzrost podatku od nieruchomości</a:t>
            </a:r>
          </a:p>
        </p:txBody>
      </p:sp>
      <p:sp>
        <p:nvSpPr>
          <p:cNvPr id="5" name="Prostokąt 2">
            <a:extLst>
              <a:ext uri="{FF2B5EF4-FFF2-40B4-BE49-F238E27FC236}">
                <a16:creationId xmlns:a16="http://schemas.microsoft.com/office/drawing/2014/main" xmlns="" id="{14CE2F89-7267-483C-A622-8BA5B357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77" y="1687947"/>
            <a:ext cx="5269832" cy="4098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l-PL" sz="2000" dirty="0"/>
              <a:t>Art. 5 ust. 1 pkt 1 lit. d) ustawy z dnia 12 stycznia 1991 r. o podatkach i opłatach lokalnych – obowiązkowa dodatkowa stawka podatku od nieruchomości niezabudowanych w wysokości nie większej niż 3 zł za 1 m2 powierzchni gruntu. </a:t>
            </a:r>
          </a:p>
          <a:p>
            <a:pPr marL="0" indent="0" algn="just">
              <a:buNone/>
            </a:pPr>
            <a:r>
              <a:rPr lang="pl-PL" sz="2000" dirty="0"/>
              <a:t>Dotyczy nieruchomości niezabudowanych, położonych na obszarze rewitalizacji, dla których mpzp przewiduje przeznaczenie pod zabudowę mieszkaniową, usługową albo o charakterze mieszanym, jeżeli od dnia wejścia w życie tego planu w odniesieniu do tych gruntów upłynął okres 4 lat, a w tym czasie nie zakończono budowy budynku zgodnego z wymaganiami mpzp, zgodnie z przepisami prawa budowlanego.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8187A4-02AB-4AAE-B962-E8FDF719BAEB}"/>
              </a:ext>
            </a:extLst>
          </p:cNvPr>
          <p:cNvSpPr txBox="1"/>
          <p:nvPr/>
        </p:nvSpPr>
        <p:spPr>
          <a:xfrm>
            <a:off x="5594554" y="2136338"/>
            <a:ext cx="3283975" cy="25853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Do rozważenia:</a:t>
            </a:r>
          </a:p>
          <a:p>
            <a:endParaRPr lang="pl-PL" dirty="0"/>
          </a:p>
          <a:p>
            <a:r>
              <a:rPr lang="pl-PL" dirty="0"/>
              <a:t>1) Ocena zgodności zapisów mpzp z GPR. </a:t>
            </a:r>
          </a:p>
          <a:p>
            <a:endParaRPr lang="pl-PL" dirty="0"/>
          </a:p>
          <a:p>
            <a:r>
              <a:rPr lang="pl-PL" dirty="0"/>
              <a:t>2) Jaką wysokość stawki wybrać (do 3 zł/m2 gruntu)?</a:t>
            </a:r>
          </a:p>
          <a:p>
            <a:endParaRPr lang="pl-PL" dirty="0"/>
          </a:p>
          <a:p>
            <a:r>
              <a:rPr lang="pl-PL" dirty="0"/>
              <a:t>3) Modyfikacja stawki.</a:t>
            </a:r>
          </a:p>
        </p:txBody>
      </p:sp>
    </p:spTree>
    <p:extLst>
      <p:ext uri="{BB962C8B-B14F-4D97-AF65-F5344CB8AC3E}">
        <p14:creationId xmlns:p14="http://schemas.microsoft.com/office/powerpoint/2010/main" val="58660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-1" y="87081"/>
            <a:ext cx="9026013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C780B"/>
                </a:solidFill>
              </a:rPr>
              <a:t>Narzędzia ustawowe z perspektywy właściciela nieruchomości – wywłaszczenia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094C063-F0F7-42FB-8675-AF63E3B0C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08458"/>
              </p:ext>
            </p:extLst>
          </p:nvPr>
        </p:nvGraphicFramePr>
        <p:xfrm>
          <a:off x="117988" y="1397000"/>
          <a:ext cx="8672052" cy="484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0684">
                  <a:extLst>
                    <a:ext uri="{9D8B030D-6E8A-4147-A177-3AD203B41FA5}">
                      <a16:colId xmlns:a16="http://schemas.microsoft.com/office/drawing/2014/main" xmlns="" val="1137240874"/>
                    </a:ext>
                  </a:extLst>
                </a:gridCol>
                <a:gridCol w="2890684">
                  <a:extLst>
                    <a:ext uri="{9D8B030D-6E8A-4147-A177-3AD203B41FA5}">
                      <a16:colId xmlns:a16="http://schemas.microsoft.com/office/drawing/2014/main" xmlns="" val="1225467335"/>
                    </a:ext>
                  </a:extLst>
                </a:gridCol>
                <a:gridCol w="2890684">
                  <a:extLst>
                    <a:ext uri="{9D8B030D-6E8A-4147-A177-3AD203B41FA5}">
                      <a16:colId xmlns:a16="http://schemas.microsoft.com/office/drawing/2014/main" xmlns="" val="1741502512"/>
                    </a:ext>
                  </a:extLst>
                </a:gridCol>
              </a:tblGrid>
              <a:tr h="886604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Obiekty użyteczności publicznej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Przestrzenie publiczne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/>
                        <a:t>Społeczne budownictwo czynszowe </a:t>
                      </a:r>
                    </a:p>
                    <a:p>
                      <a:pPr algn="ctr"/>
                      <a:endParaRPr lang="pl-P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3165192"/>
                  </a:ext>
                </a:extLst>
              </a:tr>
              <a:tr h="3812396">
                <a:tc>
                  <a:txBody>
                    <a:bodyPr/>
                    <a:lstStyle/>
                    <a:p>
                      <a:r>
                        <a:rPr lang="pl-PL" dirty="0"/>
                        <a:t>budowa i utrzymywanie pomieszczeń dla urzędów organów władzy, administracji, sądów i prokuratur, państwowych szkół wyższych, szkół publicznych, państwowych lub samorządowych instytucji kultury, obiektów ochrony zdrowia, przedszkoli, domów opieki społecznej, placówek opiekuńczo-wychowawczych, obiektów sportowych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wydzielanie gruntów pod publicznie dostępne samorządowe: ciągi piesze, place, parki, promenady lub bulwary, a także ich urządzanie, w tym budowa lub przebudowa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budownictwo  mieszkaniowe realizowane przy łącznym spełnieniu następujących warunków: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dirty="0"/>
                        <a:t>dostęp nierynkowy;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dirty="0"/>
                        <a:t>wsparcie środkami publicznymi;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dirty="0"/>
                        <a:t>jest realizowane przez podmioty, których głównym celem działania nie jest osiągnięcie zysku.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pl-PL" dirty="0"/>
                        <a:t>Wskazane w mpzp, tylko w SSR.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2872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43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6702" y="1451998"/>
            <a:ext cx="5300202" cy="4879975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spcBef>
                <a:spcPct val="20000"/>
              </a:spcBef>
              <a:buClr>
                <a:srgbClr val="696464">
                  <a:lumMod val="75000"/>
                </a:srgbClr>
              </a:buClr>
              <a:buNone/>
            </a:pPr>
            <a:r>
              <a:rPr lang="pl-PL" dirty="0">
                <a:solidFill>
                  <a:prstClr val="black"/>
                </a:solidFill>
                <a:latin typeface="Calibri"/>
                <a:cs typeface="Arial" pitchFamily="34" charset="0"/>
              </a:rPr>
              <a:t>Jeżeli nieruchomość przeznaczona jest na cele realizacji podstawowych przedsięwzięć rewitalizacyjnych zawartych w GPR, gmina może udzielić bonifikaty od ceny jej sprzedaży.</a:t>
            </a:r>
          </a:p>
          <a:p>
            <a:pPr marL="342900" lvl="0" indent="-342900" algn="just">
              <a:spcBef>
                <a:spcPct val="20000"/>
              </a:spcBef>
              <a:buClr>
                <a:srgbClr val="696464">
                  <a:lumMod val="75000"/>
                </a:srgbClr>
              </a:buClr>
              <a:buFont typeface="Wingdings" pitchFamily="2" charset="2"/>
              <a:buChar char="§"/>
            </a:pPr>
            <a:r>
              <a:rPr lang="pl-PL" dirty="0">
                <a:solidFill>
                  <a:prstClr val="black"/>
                </a:solidFill>
                <a:latin typeface="Calibri"/>
                <a:cs typeface="Arial" pitchFamily="34" charset="0"/>
              </a:rPr>
              <a:t>Określenie dopuszczalnej bonifikaty w przypadku nieruchomości przeznaczonych na realizację przedsięwzięć zawartych w GPR następuje w uchwale rady gminy, stanowiącej akt prawa miejscowego. </a:t>
            </a:r>
          </a:p>
          <a:p>
            <a:pPr marL="342900" lvl="0" indent="-342900" algn="just">
              <a:spcBef>
                <a:spcPct val="20000"/>
              </a:spcBef>
              <a:buClr>
                <a:srgbClr val="696464">
                  <a:lumMod val="75000"/>
                </a:srgbClr>
              </a:buClr>
              <a:buFont typeface="Wingdings" pitchFamily="2" charset="2"/>
              <a:buChar char="§"/>
            </a:pPr>
            <a:r>
              <a:rPr lang="pl-PL" dirty="0">
                <a:solidFill>
                  <a:prstClr val="black"/>
                </a:solidFill>
                <a:latin typeface="Calibri"/>
                <a:cs typeface="Arial" pitchFamily="34" charset="0"/>
              </a:rPr>
              <a:t>O każdym zastosowaniu bonifikaty decyduje wójt, burmistrz lub prezydent.</a:t>
            </a:r>
          </a:p>
          <a:p>
            <a:pPr marL="342900" lvl="0" indent="-342900" algn="just">
              <a:spcBef>
                <a:spcPct val="20000"/>
              </a:spcBef>
              <a:buClr>
                <a:srgbClr val="696464">
                  <a:lumMod val="75000"/>
                </a:srgbClr>
              </a:buClr>
              <a:buFont typeface="Wingdings" pitchFamily="2" charset="2"/>
              <a:buChar char="§"/>
            </a:pPr>
            <a:r>
              <a:rPr lang="pl-PL" dirty="0">
                <a:solidFill>
                  <a:prstClr val="black"/>
                </a:solidFill>
                <a:latin typeface="Calibri"/>
                <a:cs typeface="Arial" pitchFamily="34" charset="0"/>
              </a:rPr>
              <a:t>W przypadku, gdy nabywca nieruchomości zbył nieruchomość lub wykorzystał ją na inne cele niż cele uzasadniające udzielenie bonifikaty, przed upływem 10 lat (a w przypadku nieruchomości stanowiącej lokal mieszkalny przed upływem 5 lat), licząc od dnia nabycia, jest zobowiązany do zwrotu kwoty równej udzielonej bonifikacie po jej waloryzacji.</a:t>
            </a:r>
          </a:p>
          <a:p>
            <a:pPr marL="0" indent="0" algn="just">
              <a:buNone/>
            </a:pPr>
            <a:endParaRPr lang="pl-PL" dirty="0">
              <a:latin typeface="+mj-lt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C780B"/>
                </a:solidFill>
              </a:rPr>
              <a:t>Narzędzia ustawowe z perspektywy przedsiębiorcy - bonifikata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F2DF02-E4A9-4492-ADFB-7966131A3AF4}"/>
              </a:ext>
            </a:extLst>
          </p:cNvPr>
          <p:cNvSpPr txBox="1"/>
          <p:nvPr/>
        </p:nvSpPr>
        <p:spPr>
          <a:xfrm>
            <a:off x="5594554" y="2136338"/>
            <a:ext cx="3283975" cy="34163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Do rozważenia:</a:t>
            </a:r>
          </a:p>
          <a:p>
            <a:endParaRPr lang="pl-PL" dirty="0"/>
          </a:p>
          <a:p>
            <a:r>
              <a:rPr lang="pl-PL" dirty="0"/>
              <a:t>1) Które przedsięwzięcia z GPR powinny/mogą być zrealizowane przez przedsiębiorców?</a:t>
            </a:r>
          </a:p>
          <a:p>
            <a:endParaRPr lang="pl-PL" dirty="0"/>
          </a:p>
          <a:p>
            <a:r>
              <a:rPr lang="pl-PL" dirty="0"/>
              <a:t>2) Powiązanie z celem publicznym.</a:t>
            </a:r>
          </a:p>
          <a:p>
            <a:endParaRPr lang="pl-PL" dirty="0"/>
          </a:p>
          <a:p>
            <a:r>
              <a:rPr lang="pl-PL" dirty="0"/>
              <a:t>3) Zastosowanie w celu pobudzania rynku, np.: PPP, kooperatywy.</a:t>
            </a:r>
          </a:p>
        </p:txBody>
      </p:sp>
    </p:spTree>
    <p:extLst>
      <p:ext uri="{BB962C8B-B14F-4D97-AF65-F5344CB8AC3E}">
        <p14:creationId xmlns:p14="http://schemas.microsoft.com/office/powerpoint/2010/main" val="27644472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IPPiM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2349</TotalTime>
  <Words>1055</Words>
  <Application>Microsoft Office PowerPoint</Application>
  <PresentationFormat>Pokaz na ekranie (4:3)</PresentationFormat>
  <Paragraphs>113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ＤＦ明朝体W5</vt:lpstr>
      <vt:lpstr>Dosis</vt:lpstr>
      <vt:lpstr>Wingdings</vt:lpstr>
      <vt:lpstr>Motyw pakietu Office</vt:lpstr>
      <vt:lpstr>Prezentacja programu PowerPoint</vt:lpstr>
      <vt:lpstr>Gmina – specyfika rewitalizacji jako zadania własnego</vt:lpstr>
      <vt:lpstr>Niezbędnik gminy</vt:lpstr>
      <vt:lpstr>Niezbędnik gminy</vt:lpstr>
      <vt:lpstr>Narzędzia ustawowe z perspektywy mieszkańca</vt:lpstr>
      <vt:lpstr>Narzędzia ustawowe z perspektywy właściciela nieruchomości - dotacje</vt:lpstr>
      <vt:lpstr>Narzędzia ustawowe z perspektywy właściciela nieruchomości – wzrost podatku od nieruchomości</vt:lpstr>
      <vt:lpstr>Narzędzia ustawowe z perspektywy właściciela nieruchomości – wywłaszczenia</vt:lpstr>
      <vt:lpstr>Narzędzia ustawowe z perspektywy przedsiębiorcy - bonifikata</vt:lpstr>
      <vt:lpstr>Narzędzia ustawowe z perspektywy przedsiębiorcy – ograniczenie działalności gospodarczej</vt:lpstr>
      <vt:lpstr>Narzędzia ustawowe z perspektywy organizacji pozarządowej/spółdzielni socjalnej</vt:lpstr>
      <vt:lpstr>Podsumowanie – cel stosowania narzędzi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Aktywni mieszkańcy – jak lepiej partycypować w planowaniu?</dc:title>
  <dc:creator>Piotr Salata</dc:creator>
  <cp:lastModifiedBy>Aneta Chełminiak</cp:lastModifiedBy>
  <cp:revision>81</cp:revision>
  <dcterms:created xsi:type="dcterms:W3CDTF">2017-05-20T11:17:06Z</dcterms:created>
  <dcterms:modified xsi:type="dcterms:W3CDTF">2018-05-10T07:36:28Z</dcterms:modified>
</cp:coreProperties>
</file>